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62" r:id="rId4"/>
    <p:sldId id="274" r:id="rId5"/>
    <p:sldId id="272" r:id="rId6"/>
    <p:sldId id="275" r:id="rId7"/>
    <p:sldId id="276" r:id="rId8"/>
    <p:sldId id="277" r:id="rId9"/>
    <p:sldId id="264" r:id="rId10"/>
    <p:sldId id="278" r:id="rId11"/>
    <p:sldId id="280" r:id="rId12"/>
    <p:sldId id="265" r:id="rId13"/>
    <p:sldId id="261" r:id="rId14"/>
    <p:sldId id="260" r:id="rId15"/>
    <p:sldId id="268" r:id="rId16"/>
    <p:sldId id="266" r:id="rId17"/>
    <p:sldId id="281" r:id="rId18"/>
    <p:sldId id="269" r:id="rId19"/>
    <p:sldId id="284" r:id="rId20"/>
    <p:sldId id="282" r:id="rId21"/>
    <p:sldId id="279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9"/>
  </p:normalViewPr>
  <p:slideViewPr>
    <p:cSldViewPr snapToGrid="0">
      <p:cViewPr>
        <p:scale>
          <a:sx n="124" d="100"/>
          <a:sy n="12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chemeClr val="tx1"/>
                </a:solidFill>
              </a:rPr>
              <a:t>Public sentiment on Interest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BB-5A45-8CB4-8F9DE30B949C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BB-5A45-8CB4-8F9DE30B949C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3BB-5A45-8CB4-8F9DE30B949C}"/>
              </c:ext>
            </c:extLst>
          </c:dPt>
          <c:cat>
            <c:strRef>
              <c:f>Sheet1!$A$12:$A$14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Sheet1!$B$12:$B$14</c:f>
              <c:numCache>
                <c:formatCode>General</c:formatCode>
                <c:ptCount val="3"/>
                <c:pt idx="0">
                  <c:v>2550</c:v>
                </c:pt>
                <c:pt idx="1">
                  <c:v>67</c:v>
                </c:pt>
                <c:pt idx="2">
                  <c:v>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BB-5A45-8CB4-8F9DE30B9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51598912"/>
        <c:axId val="1851743840"/>
      </c:barChart>
      <c:catAx>
        <c:axId val="18515989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chemeClr val="tx1"/>
                    </a:solidFill>
                  </a:rPr>
                  <a:t>Pubic opinion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743840"/>
        <c:crosses val="autoZero"/>
        <c:auto val="1"/>
        <c:lblAlgn val="ctr"/>
        <c:lblOffset val="100"/>
        <c:noMultiLvlLbl val="0"/>
      </c:catAx>
      <c:valAx>
        <c:axId val="1851743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chemeClr val="tx1"/>
                    </a:solidFill>
                  </a:rPr>
                  <a:t>Tweets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598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Canadian</a:t>
            </a:r>
            <a:r>
              <a:rPr lang="en-US" sz="1600" b="1" baseline="0" dirty="0">
                <a:solidFill>
                  <a:schemeClr val="tx1"/>
                </a:solidFill>
              </a:rPr>
              <a:t> sentiments on unemployment</a:t>
            </a:r>
            <a:endParaRPr lang="en-US" sz="16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39023622047244"/>
          <c:y val="0.14349900596421472"/>
          <c:w val="0.74589763779527563"/>
          <c:h val="0.6441283010597830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7D-0643-92AD-08FCB0991366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7D-0643-92AD-08FCB0991366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7D-0643-92AD-08FCB0991366}"/>
              </c:ext>
            </c:extLst>
          </c:dPt>
          <c:cat>
            <c:strRef>
              <c:f>Sheet1!$A$38:$A$40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Sheet1!$B$38:$B$40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97D-0643-92AD-08FCB0991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51598912"/>
        <c:axId val="1851743840"/>
      </c:barChart>
      <c:catAx>
        <c:axId val="18515989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chemeClr val="tx1"/>
                    </a:solidFill>
                  </a:rPr>
                  <a:t>Pubic opinion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743840"/>
        <c:crosses val="autoZero"/>
        <c:auto val="1"/>
        <c:lblAlgn val="ctr"/>
        <c:lblOffset val="100"/>
        <c:noMultiLvlLbl val="0"/>
      </c:catAx>
      <c:valAx>
        <c:axId val="1851743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chemeClr val="tx1"/>
                    </a:solidFill>
                  </a:rPr>
                  <a:t>Tweets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598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48DA-5E4C-CD76-7B30-3EAEC7FDB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0ECDA-5D6B-F3BC-CB00-C1F0700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250EF-0DC6-0F09-34E5-A6169FD1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10FC7-1CF5-7DDA-FD5B-CC32994A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08D51-50AA-77AA-1736-C43787D0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5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7549-250F-D754-8D8D-944CAD777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2569-6757-727A-F2F5-A22C8544D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D435-FB1D-D854-03AB-A5035319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6CAF1-B842-E24F-0E55-E0F942E3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2B2F-1EBC-5404-6D87-B3DBA718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1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A02E6-781A-4B2E-7CAF-609AF9514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EE7D4-3B0F-55C2-634B-46731031A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7041E-626F-EE29-78CE-74293B2C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601D-A4EB-ED45-BC4D-DF9B37D04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E773C-C33C-3C2D-F969-21A95DFD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DC69-52F4-BD16-90DC-A3A83AF2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6ADD1-F00D-6675-E148-7160ADD00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E52D2-0D47-189C-6346-B61A4692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759EA-202C-C4B7-C754-C8D6693E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F171-2085-8E89-7A18-F2CF6993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8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74E7-F59D-9566-047C-E7A6C3C3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E302E-C004-4785-D06F-FD3D6F5FE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20B80-8DDF-04DF-C6DE-29A757DB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4F693-FE42-E549-3BF0-73B58C0A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B867-0566-96CB-9940-C01C2138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7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A4AB-0ACA-B50C-6604-43E1DEC6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374D-C073-C62C-5B4D-DF07C6645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0609B-129F-3E63-F908-99E494B03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E05D5-D048-B615-1690-E297BC92D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D0B67-FCFE-D57E-FAC5-7DC57CCF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FFB51-BE3E-F68A-C705-7A880765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EA85-3CEA-65ED-2666-039BA7FD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00C67-82CC-30E8-70D5-19A6F5E13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D6DC1-6A7A-3680-1262-07CF3BC34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D674-DC23-9FCE-E1E0-6A3186E2A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500F0-A45B-23A7-A4EA-A895D58FC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253DE-BB84-121A-4207-98BD9E551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6DD99-75C1-FB06-87F9-1490D7FA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B3645-9BC6-2CEA-73A8-4B0B5387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1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B059-8789-5BD5-D247-CCAB5C89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A5045-AFF0-1EAD-0F7E-95CEFA31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3BF16-B925-87A8-4D6E-CB632EDB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BB12F-3FC4-4E4A-4672-A22A42C8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6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1F2CD4-7AFA-702E-4667-A0370A4D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3DF6B-2872-78C5-0CF4-81A5C9ED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9286-5EE6-CACD-8EE6-466210FC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4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BABA-35BC-2BCC-1AFE-72AFB890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0917C-7C89-9577-29A9-FCFE33D52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43A34-7E6E-E859-A525-0A31D464B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7453C-4918-3070-DEA4-346F1F84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2C326-435F-0B62-EDB7-6E5B1BBB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ACD3D-6F2C-3468-91E0-64F88471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6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6621-27BB-8A0C-26C1-B8156AB1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DA42E-CAFA-486D-DBD4-7D0027B1D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8C3A5-0AB6-C0B2-D285-A32FEF479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30934-25D8-21F2-E4F6-926B1D55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9365C-024B-8B73-33AD-68EB5FB4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414CF-1E5B-6A56-4AF5-B529C892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1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13257-93AF-48C8-48B6-4176C5B3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E906E-0972-A957-AC1C-96F64EC3B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AE48F-8CA7-D10B-CCDC-15972FB21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52B11-22D3-624C-82CE-184C27E1C6EC}" type="datetimeFigureOut">
              <a:rPr lang="en-US" smtClean="0"/>
              <a:t>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C317-0C30-6708-DCAF-AA612DACF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CA57-5B6B-2A68-7442-86EEAFDF5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56239-39DF-8E45-9CBC-A7523979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entral banks told not to panic in face of inflation spike - BNN Bloomberg">
            <a:extLst>
              <a:ext uri="{FF2B5EF4-FFF2-40B4-BE49-F238E27FC236}">
                <a16:creationId xmlns:a16="http://schemas.microsoft.com/office/drawing/2014/main" id="{52E103D1-D443-AA00-8B95-9596FE0F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 b="9048"/>
          <a:stretch/>
        </p:blipFill>
        <p:spPr bwMode="auto">
          <a:xfrm>
            <a:off x="-1193639" y="0"/>
            <a:ext cx="145792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B13992-ACD9-C171-3ADC-92503864E520}"/>
              </a:ext>
            </a:extLst>
          </p:cNvPr>
          <p:cNvSpPr txBox="1"/>
          <p:nvPr/>
        </p:nvSpPr>
        <p:spPr>
          <a:xfrm>
            <a:off x="1020537" y="1305342"/>
            <a:ext cx="9707336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4000" b="0" i="0" u="none" strike="noStrike" dirty="0">
                <a:effectLst/>
              </a:rPr>
              <a:t>Exploring the sentiment on inflation and its impact on the economy through Twitter analysis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0415F-89B5-F333-7C61-7A4F45037B1D}"/>
              </a:ext>
            </a:extLst>
          </p:cNvPr>
          <p:cNvSpPr txBox="1"/>
          <p:nvPr/>
        </p:nvSpPr>
        <p:spPr>
          <a:xfrm>
            <a:off x="3510644" y="3897005"/>
            <a:ext cx="472712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4000" b="0" i="0" u="none" strike="noStrike" dirty="0">
                <a:effectLst/>
              </a:rPr>
              <a:t>Deeksha Shetty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215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912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1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912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12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CF80-03A6-CEBB-D9E4-88227CFEC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24"/>
          <a:stretch/>
        </p:blipFill>
        <p:spPr>
          <a:xfrm>
            <a:off x="677863" y="642938"/>
            <a:ext cx="10834688" cy="1158875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DAD2FC-F152-2278-BFA2-B599B8A9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3" y="1876425"/>
            <a:ext cx="5230813" cy="1930400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871C78-1FEB-2838-43EE-5BFB9DE97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288" y="1876425"/>
            <a:ext cx="5529263" cy="193040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F6CDE3-B50F-F67E-5A7B-F9C29E620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3" y="3879850"/>
            <a:ext cx="3346450" cy="2333625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3863CD-48A0-3A45-D874-120E6CD0C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925" y="3879850"/>
            <a:ext cx="4110038" cy="1368425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19A0CEF9-A7E5-E906-2EC6-E93ABE980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575" y="3879850"/>
            <a:ext cx="3228975" cy="13684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2509A53-C91B-46D8-5115-44B821FB0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8925" y="5321300"/>
            <a:ext cx="7413625" cy="8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6DC6A-938E-484D-AD1E-FE209DC5F65F}"/>
              </a:ext>
            </a:extLst>
          </p:cNvPr>
          <p:cNvSpPr txBox="1"/>
          <p:nvPr/>
        </p:nvSpPr>
        <p:spPr>
          <a:xfrm>
            <a:off x="0" y="50496"/>
            <a:ext cx="1219198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Kokonor" pitchFamily="2" charset="0"/>
                <a:cs typeface="Kokonor" pitchFamily="2" charset="0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BEF19-CD4B-D44E-B8AD-5ED5301F33C6}"/>
              </a:ext>
            </a:extLst>
          </p:cNvPr>
          <p:cNvGrpSpPr/>
          <p:nvPr/>
        </p:nvGrpSpPr>
        <p:grpSpPr>
          <a:xfrm>
            <a:off x="1015202" y="2019443"/>
            <a:ext cx="996134" cy="996134"/>
            <a:chOff x="1354706" y="2775629"/>
            <a:chExt cx="996134" cy="99613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7D5698-9DDC-E845-A9F3-7FE2AA0AD894}"/>
                </a:ext>
              </a:extLst>
            </p:cNvPr>
            <p:cNvSpPr/>
            <p:nvPr/>
          </p:nvSpPr>
          <p:spPr>
            <a:xfrm>
              <a:off x="1354706" y="2775629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377BDA99-191E-8240-9569-5A3EC1993377}"/>
                </a:ext>
              </a:extLst>
            </p:cNvPr>
            <p:cNvSpPr/>
            <p:nvPr/>
          </p:nvSpPr>
          <p:spPr>
            <a:xfrm>
              <a:off x="1587899" y="2969211"/>
              <a:ext cx="571552" cy="57155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38BFD9-7B88-9441-A2F7-DA455EA46A98}"/>
              </a:ext>
            </a:extLst>
          </p:cNvPr>
          <p:cNvGrpSpPr/>
          <p:nvPr/>
        </p:nvGrpSpPr>
        <p:grpSpPr>
          <a:xfrm>
            <a:off x="1565100" y="2977275"/>
            <a:ext cx="996134" cy="996134"/>
            <a:chOff x="1852773" y="3782581"/>
            <a:chExt cx="996134" cy="99613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8D55D4-EF74-C841-B7FE-FE8ADE4352FE}"/>
                </a:ext>
              </a:extLst>
            </p:cNvPr>
            <p:cNvSpPr/>
            <p:nvPr/>
          </p:nvSpPr>
          <p:spPr>
            <a:xfrm>
              <a:off x="1852773" y="3782581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C1DB2892-E51A-0142-944D-5F096D954069}"/>
                </a:ext>
              </a:extLst>
            </p:cNvPr>
            <p:cNvSpPr/>
            <p:nvPr/>
          </p:nvSpPr>
          <p:spPr>
            <a:xfrm>
              <a:off x="2065064" y="4013891"/>
              <a:ext cx="571552" cy="5715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F56B35-6A00-B04F-83CC-75A92A01611F}"/>
              </a:ext>
            </a:extLst>
          </p:cNvPr>
          <p:cNvGrpSpPr/>
          <p:nvPr/>
        </p:nvGrpSpPr>
        <p:grpSpPr>
          <a:xfrm>
            <a:off x="1642379" y="4082960"/>
            <a:ext cx="996134" cy="996134"/>
            <a:chOff x="5669853" y="4566424"/>
            <a:chExt cx="996134" cy="99613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B23E89-D855-7948-BF45-95CD56254A10}"/>
                </a:ext>
              </a:extLst>
            </p:cNvPr>
            <p:cNvSpPr/>
            <p:nvPr/>
          </p:nvSpPr>
          <p:spPr>
            <a:xfrm>
              <a:off x="5669853" y="4566424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 descr="Branching Diagram">
              <a:extLst>
                <a:ext uri="{FF2B5EF4-FFF2-40B4-BE49-F238E27FC236}">
                  <a16:creationId xmlns:a16="http://schemas.microsoft.com/office/drawing/2014/main" id="{F1480929-0BB3-D240-8FE1-697399775BDE}"/>
                </a:ext>
              </a:extLst>
            </p:cNvPr>
            <p:cNvSpPr/>
            <p:nvPr/>
          </p:nvSpPr>
          <p:spPr>
            <a:xfrm>
              <a:off x="5882144" y="4776960"/>
              <a:ext cx="571552" cy="5715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14355C-5D50-854E-9515-2CC3A0D5AFD2}"/>
              </a:ext>
            </a:extLst>
          </p:cNvPr>
          <p:cNvGrpSpPr/>
          <p:nvPr/>
        </p:nvGrpSpPr>
        <p:grpSpPr>
          <a:xfrm>
            <a:off x="125214" y="5797235"/>
            <a:ext cx="996134" cy="996134"/>
            <a:chOff x="7238334" y="4767897"/>
            <a:chExt cx="996134" cy="99613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311F3C-40EF-8646-9E63-0303CE93BD39}"/>
                </a:ext>
              </a:extLst>
            </p:cNvPr>
            <p:cNvSpPr/>
            <p:nvPr/>
          </p:nvSpPr>
          <p:spPr>
            <a:xfrm>
              <a:off x="7238334" y="4767897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 descr="Bar chart">
              <a:extLst>
                <a:ext uri="{FF2B5EF4-FFF2-40B4-BE49-F238E27FC236}">
                  <a16:creationId xmlns:a16="http://schemas.microsoft.com/office/drawing/2014/main" id="{2406CE6D-29FD-E54A-8FB0-081901635676}"/>
                </a:ext>
              </a:extLst>
            </p:cNvPr>
            <p:cNvSpPr/>
            <p:nvPr/>
          </p:nvSpPr>
          <p:spPr>
            <a:xfrm>
              <a:off x="7419065" y="4980188"/>
              <a:ext cx="571552" cy="5715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78730E-0C3D-2A41-BA65-CCD17CB0EEBD}"/>
              </a:ext>
            </a:extLst>
          </p:cNvPr>
          <p:cNvGrpSpPr/>
          <p:nvPr/>
        </p:nvGrpSpPr>
        <p:grpSpPr>
          <a:xfrm>
            <a:off x="1015202" y="5013392"/>
            <a:ext cx="996134" cy="996134"/>
            <a:chOff x="5597933" y="2930933"/>
            <a:chExt cx="996134" cy="9961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515178-988F-164D-8007-65B77428BF63}"/>
                </a:ext>
              </a:extLst>
            </p:cNvPr>
            <p:cNvSpPr/>
            <p:nvPr/>
          </p:nvSpPr>
          <p:spPr>
            <a:xfrm>
              <a:off x="5597933" y="2930933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 descr="Gavel">
              <a:extLst>
                <a:ext uri="{FF2B5EF4-FFF2-40B4-BE49-F238E27FC236}">
                  <a16:creationId xmlns:a16="http://schemas.microsoft.com/office/drawing/2014/main" id="{488F161F-89C0-F44F-923B-88D067D961CA}"/>
                </a:ext>
              </a:extLst>
            </p:cNvPr>
            <p:cNvSpPr/>
            <p:nvPr/>
          </p:nvSpPr>
          <p:spPr>
            <a:xfrm>
              <a:off x="5787928" y="3144979"/>
              <a:ext cx="571552" cy="57155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14BE0-4071-3942-BA7A-C25F37A2B6D2}"/>
              </a:ext>
            </a:extLst>
          </p:cNvPr>
          <p:cNvGrpSpPr/>
          <p:nvPr/>
        </p:nvGrpSpPr>
        <p:grpSpPr>
          <a:xfrm>
            <a:off x="90986" y="1346541"/>
            <a:ext cx="996134" cy="996134"/>
            <a:chOff x="491676" y="1529470"/>
            <a:chExt cx="996134" cy="99613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89B7F-3BD0-A542-A2E7-D285FB4F2DF3}"/>
                </a:ext>
              </a:extLst>
            </p:cNvPr>
            <p:cNvSpPr/>
            <p:nvPr/>
          </p:nvSpPr>
          <p:spPr>
            <a:xfrm>
              <a:off x="491676" y="1529470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 descr="Gears">
              <a:extLst>
                <a:ext uri="{FF2B5EF4-FFF2-40B4-BE49-F238E27FC236}">
                  <a16:creationId xmlns:a16="http://schemas.microsoft.com/office/drawing/2014/main" id="{96C4CB5D-36FA-234D-BC66-C395F7226115}"/>
                </a:ext>
              </a:extLst>
            </p:cNvPr>
            <p:cNvSpPr/>
            <p:nvPr/>
          </p:nvSpPr>
          <p:spPr>
            <a:xfrm>
              <a:off x="723276" y="1741761"/>
              <a:ext cx="571552" cy="571552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A94E49-C438-B94B-879D-3E5F199B44D4}"/>
              </a:ext>
            </a:extLst>
          </p:cNvPr>
          <p:cNvSpPr txBox="1"/>
          <p:nvPr/>
        </p:nvSpPr>
        <p:spPr>
          <a:xfrm>
            <a:off x="1799046" y="1387679"/>
            <a:ext cx="511546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1507A-9CE9-0849-B3BC-CAFA6B23D2BF}"/>
              </a:ext>
            </a:extLst>
          </p:cNvPr>
          <p:cNvSpPr txBox="1"/>
          <p:nvPr/>
        </p:nvSpPr>
        <p:spPr>
          <a:xfrm>
            <a:off x="2426222" y="2276659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Objectives &amp; Motivation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8CF5C8-346B-9044-B516-8EDDC6B39588}"/>
              </a:ext>
            </a:extLst>
          </p:cNvPr>
          <p:cNvSpPr txBox="1"/>
          <p:nvPr/>
        </p:nvSpPr>
        <p:spPr>
          <a:xfrm>
            <a:off x="2773525" y="3213732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Workflow and Challenges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44D89-B9E3-144B-9C19-D851D36D3F6E}"/>
              </a:ext>
            </a:extLst>
          </p:cNvPr>
          <p:cNvSpPr txBox="1"/>
          <p:nvPr/>
        </p:nvSpPr>
        <p:spPr>
          <a:xfrm>
            <a:off x="2773525" y="4295251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Results and Insights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A6817-816A-054E-A497-24D9ABA66AC6}"/>
              </a:ext>
            </a:extLst>
          </p:cNvPr>
          <p:cNvSpPr txBox="1"/>
          <p:nvPr/>
        </p:nvSpPr>
        <p:spPr>
          <a:xfrm>
            <a:off x="2348943" y="5375783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4C0FE-04E7-624A-9030-0F95688F9D45}"/>
              </a:ext>
            </a:extLst>
          </p:cNvPr>
          <p:cNvSpPr txBox="1"/>
          <p:nvPr/>
        </p:nvSpPr>
        <p:spPr>
          <a:xfrm>
            <a:off x="1799045" y="6244024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Summary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203424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FB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86EE9D-2E2E-02B3-2D14-3FD7DAEE119B}"/>
              </a:ext>
            </a:extLst>
          </p:cNvPr>
          <p:cNvSpPr/>
          <p:nvPr/>
        </p:nvSpPr>
        <p:spPr>
          <a:xfrm>
            <a:off x="6096000" y="1263721"/>
            <a:ext cx="5390508" cy="3075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71429E-4F5E-AD7B-20EA-B44826E07E4F}"/>
              </a:ext>
            </a:extLst>
          </p:cNvPr>
          <p:cNvGrpSpPr/>
          <p:nvPr/>
        </p:nvGrpSpPr>
        <p:grpSpPr>
          <a:xfrm>
            <a:off x="344763" y="1263721"/>
            <a:ext cx="5420823" cy="3075925"/>
            <a:chOff x="256854" y="1243173"/>
            <a:chExt cx="5420823" cy="30759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232EE4-EA25-B2B3-0E0D-9C762A3B90DD}"/>
                </a:ext>
              </a:extLst>
            </p:cNvPr>
            <p:cNvSpPr/>
            <p:nvPr/>
          </p:nvSpPr>
          <p:spPr>
            <a:xfrm>
              <a:off x="256854" y="1243173"/>
              <a:ext cx="5311739" cy="30616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AB5088-419F-FA81-D956-6109E0FC8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652" y="1257399"/>
              <a:ext cx="5332025" cy="3061699"/>
            </a:xfrm>
            <a:prstGeom prst="rect">
              <a:avLst/>
            </a:prstGeom>
          </p:spPr>
        </p:pic>
      </p:grp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C1CA1CBF-6FE8-0397-91A9-C7834008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39201"/>
            <a:ext cx="5390508" cy="1156715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4E4BC8A-E51C-9A31-6926-F25B1AD1D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034538"/>
              </p:ext>
            </p:extLst>
          </p:nvPr>
        </p:nvGraphicFramePr>
        <p:xfrm>
          <a:off x="6321927" y="1463276"/>
          <a:ext cx="4923156" cy="2691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EC9950-32DF-CDA0-EAC7-B6BAA26C7D37}"/>
              </a:ext>
            </a:extLst>
          </p:cNvPr>
          <p:cNvSpPr txBox="1"/>
          <p:nvPr/>
        </p:nvSpPr>
        <p:spPr>
          <a:xfrm>
            <a:off x="344763" y="177375"/>
            <a:ext cx="1150247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/>
              <a:t>Objective 1: </a:t>
            </a:r>
            <a:r>
              <a:rPr lang="en-CA" sz="2800" dirty="0">
                <a:latin typeface="Times New Roman" panose="02020603050405020304" pitchFamily="18" charset="0"/>
              </a:rPr>
              <a:t>T</a:t>
            </a:r>
            <a:r>
              <a:rPr lang="en-C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 analyze the sentiments of people worldwide on increasing interest rate to curb inflation</a:t>
            </a:r>
            <a:r>
              <a:rPr lang="en-CA" sz="2800" dirty="0">
                <a:effectLst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990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DA3A44A-3A44-E19E-23B2-DBB15098C826}"/>
              </a:ext>
            </a:extLst>
          </p:cNvPr>
          <p:cNvGrpSpPr/>
          <p:nvPr/>
        </p:nvGrpSpPr>
        <p:grpSpPr>
          <a:xfrm>
            <a:off x="2416630" y="1209440"/>
            <a:ext cx="5951764" cy="3248688"/>
            <a:chOff x="2416630" y="1209440"/>
            <a:chExt cx="5951764" cy="32486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CE4F65-77AB-4A36-4630-F643B9BEC08A}"/>
                </a:ext>
              </a:extLst>
            </p:cNvPr>
            <p:cNvSpPr/>
            <p:nvPr/>
          </p:nvSpPr>
          <p:spPr>
            <a:xfrm>
              <a:off x="2416630" y="1209440"/>
              <a:ext cx="5951764" cy="3191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83BF72E1-F9B2-CC44-A33B-098F003881B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06962498"/>
                </p:ext>
              </p:extLst>
            </p:nvPr>
          </p:nvGraphicFramePr>
          <p:xfrm>
            <a:off x="2756807" y="1264078"/>
            <a:ext cx="5080000" cy="3194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DB6F0B0-E3EE-CCD3-9E9F-BBAA893C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607" y="4558888"/>
            <a:ext cx="7772400" cy="1035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1B9B62-483F-A0C5-E275-FAB606C3803A}"/>
              </a:ext>
            </a:extLst>
          </p:cNvPr>
          <p:cNvSpPr txBox="1"/>
          <p:nvPr/>
        </p:nvSpPr>
        <p:spPr>
          <a:xfrm>
            <a:off x="258500" y="154574"/>
            <a:ext cx="1150247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/>
              <a:t>Objective 2: </a:t>
            </a:r>
            <a:r>
              <a:rPr lang="en-CA" sz="2800" b="0" u="none" strike="noStrike" dirty="0">
                <a:effectLst/>
                <a:latin typeface="Söhne"/>
              </a:rPr>
              <a:t>Examining the relationship between inflation and employment, and analyzing Canadian public sentiment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4839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2E0645-78BD-4733-B9E1-B7294AFBCE91}"/>
              </a:ext>
            </a:extLst>
          </p:cNvPr>
          <p:cNvSpPr txBox="1"/>
          <p:nvPr/>
        </p:nvSpPr>
        <p:spPr>
          <a:xfrm>
            <a:off x="797379" y="1623565"/>
            <a:ext cx="10673442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Step 1 </a:t>
            </a:r>
            <a:r>
              <a:rPr lang="en-US" dirty="0">
                <a:solidFill>
                  <a:sysClr val="windowText" lastClr="000000"/>
                </a:solidFill>
              </a:rPr>
              <a:t>: </a:t>
            </a:r>
            <a:r>
              <a:rPr lang="en-CA" b="0" i="0" u="none" strike="noStrike" dirty="0">
                <a:solidFill>
                  <a:sysClr val="windowText" lastClr="000000"/>
                </a:solidFill>
                <a:effectLst/>
                <a:latin typeface="Söhne"/>
              </a:rPr>
              <a:t>Write a query to identify the users who have tweeted the most on the date the tweets were collected."</a:t>
            </a:r>
            <a:endParaRPr lang="en-CA" dirty="0">
              <a:solidFill>
                <a:sysClr val="windowText" lastClr="00000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4F41E-5655-A842-979E-A7096278DA97}"/>
              </a:ext>
            </a:extLst>
          </p:cNvPr>
          <p:cNvSpPr txBox="1"/>
          <p:nvPr/>
        </p:nvSpPr>
        <p:spPr>
          <a:xfrm>
            <a:off x="1559378" y="2218402"/>
            <a:ext cx="8817428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0" i="1" u="none" strike="noStrike" dirty="0">
                <a:solidFill>
                  <a:srgbClr val="374151"/>
                </a:solidFill>
                <a:effectLst/>
                <a:latin typeface="Söhne"/>
              </a:rPr>
              <a:t>"A subset of users was selected for analysis based on their follower count and their activity on a specific day. The sample was further restricted to individuals located in the United States."</a:t>
            </a:r>
            <a:r>
              <a:rPr lang="en-US" i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B230F-71B9-004E-FCF0-84753D15EF4D}"/>
              </a:ext>
            </a:extLst>
          </p:cNvPr>
          <p:cNvSpPr txBox="1"/>
          <p:nvPr/>
        </p:nvSpPr>
        <p:spPr>
          <a:xfrm>
            <a:off x="767442" y="3513784"/>
            <a:ext cx="10401300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CA" b="1" dirty="0"/>
              <a:t>Step 2</a:t>
            </a:r>
            <a:r>
              <a:rPr lang="en-CA" dirty="0"/>
              <a:t>: Construct a query that retrieves the username, number of tweets, and sentiment labels for a specified subset of users using Vader sentiment analysis."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733BC-18AC-6908-7BFC-670F27ED9A9E}"/>
              </a:ext>
            </a:extLst>
          </p:cNvPr>
          <p:cNvSpPr txBox="1"/>
          <p:nvPr/>
        </p:nvSpPr>
        <p:spPr>
          <a:xfrm>
            <a:off x="767442" y="4588104"/>
            <a:ext cx="10401300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CA" b="1" dirty="0"/>
              <a:t>Step 3</a:t>
            </a:r>
            <a:r>
              <a:rPr lang="en-CA" dirty="0"/>
              <a:t>: Determine the number of negative, positive, and neutral tweets for each user and associate them with the user's political leanings as indicated by their Twitter handle."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B12B-4EF9-FB92-A810-6363D3D9F5AA}"/>
              </a:ext>
            </a:extLst>
          </p:cNvPr>
          <p:cNvSpPr txBox="1"/>
          <p:nvPr/>
        </p:nvSpPr>
        <p:spPr>
          <a:xfrm>
            <a:off x="449035" y="42462"/>
            <a:ext cx="11502474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Objective 3: </a:t>
            </a:r>
            <a:r>
              <a:rPr lang="en-CA" sz="2800" dirty="0">
                <a:solidFill>
                  <a:srgbClr val="000000"/>
                </a:solidFill>
                <a:effectLst/>
              </a:rPr>
              <a:t>To explore how the sentiment of tweets about inflation varies based on the political stance of the tweeters , and to identify any potential factors that may contribute to these differences</a:t>
            </a:r>
            <a:r>
              <a:rPr lang="en-CA" sz="2800" i="1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779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D2C7472-36BD-8458-F437-45D543F0D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188" y="1017142"/>
            <a:ext cx="5021263" cy="46549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40F351-82D2-11C8-35B0-FE225E4B3A68}"/>
              </a:ext>
            </a:extLst>
          </p:cNvPr>
          <p:cNvSpPr txBox="1"/>
          <p:nvPr/>
        </p:nvSpPr>
        <p:spPr>
          <a:xfrm>
            <a:off x="962025" y="5498784"/>
            <a:ext cx="5021263" cy="6534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CA" sz="1600" b="1" dirty="0">
              <a:solidFill>
                <a:srgbClr val="FFFFFF"/>
              </a:solidFill>
              <a:effectLst/>
            </a:endParaRPr>
          </a:p>
          <a:p>
            <a:pPr algn="ctr">
              <a:spcAft>
                <a:spcPts val="600"/>
              </a:spcAft>
            </a:pPr>
            <a:r>
              <a:rPr lang="en-CA" sz="1600" b="1" dirty="0">
                <a:solidFill>
                  <a:srgbClr val="FFFFFF"/>
                </a:solidFill>
                <a:effectLst/>
              </a:rPr>
              <a:t>11 negative tweets, 18 positive tweets and 7 neutral tweets</a:t>
            </a:r>
            <a:endParaRPr lang="en-CA" sz="1600" dirty="0">
              <a:solidFill>
                <a:srgbClr val="FFFFFF"/>
              </a:solidFill>
              <a:effectLst/>
            </a:endParaRPr>
          </a:p>
          <a:p>
            <a:pPr algn="ctr">
              <a:spcAft>
                <a:spcPts val="600"/>
              </a:spcAft>
            </a:pPr>
            <a:endParaRPr lang="en-US" sz="1300" dirty="0">
              <a:solidFill>
                <a:srgbClr val="FFFFFF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4271EF-8C8E-CA31-8559-05291D1E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13" y="1017142"/>
            <a:ext cx="4862513" cy="4654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02D01E-1E38-B39F-75E4-F421E4E1E45F}"/>
              </a:ext>
            </a:extLst>
          </p:cNvPr>
          <p:cNvSpPr txBox="1"/>
          <p:nvPr/>
        </p:nvSpPr>
        <p:spPr>
          <a:xfrm>
            <a:off x="6276975" y="5515294"/>
            <a:ext cx="4862513" cy="6534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300" b="1" dirty="0">
                <a:solidFill>
                  <a:srgbClr val="FFFFFF"/>
                </a:solidFill>
                <a:effectLst/>
                <a:latin typeface="Helvetica" pitchFamily="2" charset="0"/>
              </a:rPr>
              <a:t>24 negative tweets</a:t>
            </a:r>
            <a:endParaRPr lang="en-CA" sz="1300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5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C921C29-1485-0DB8-718F-784196B0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4" y="108521"/>
            <a:ext cx="5251368" cy="4470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73913-6788-79DB-E1CA-6FDA7B1F9DFD}"/>
              </a:ext>
            </a:extLst>
          </p:cNvPr>
          <p:cNvSpPr txBox="1"/>
          <p:nvPr/>
        </p:nvSpPr>
        <p:spPr>
          <a:xfrm>
            <a:off x="5521778" y="200989"/>
            <a:ext cx="667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Helvetica" pitchFamily="2" charset="0"/>
              </a:rPr>
              <a:t>20</a:t>
            </a:r>
            <a:r>
              <a:rPr lang="en-CA" b="1" dirty="0">
                <a:effectLst/>
                <a:latin typeface="Helvetica" pitchFamily="2" charset="0"/>
              </a:rPr>
              <a:t> negative tweets, 2 positive tweets and 1 neutral tweet</a:t>
            </a:r>
            <a:endParaRPr lang="en-CA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5C2B6DD-E800-698B-0D1A-11F9A180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835" y="678265"/>
            <a:ext cx="6563466" cy="5897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F8A987-9369-6851-4522-60088E856524}"/>
              </a:ext>
            </a:extLst>
          </p:cNvPr>
          <p:cNvSpPr txBox="1"/>
          <p:nvPr/>
        </p:nvSpPr>
        <p:spPr>
          <a:xfrm>
            <a:off x="7078894" y="847320"/>
            <a:ext cx="174660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4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6DC6A-938E-484D-AD1E-FE209DC5F65F}"/>
              </a:ext>
            </a:extLst>
          </p:cNvPr>
          <p:cNvSpPr txBox="1"/>
          <p:nvPr/>
        </p:nvSpPr>
        <p:spPr>
          <a:xfrm>
            <a:off x="0" y="50496"/>
            <a:ext cx="1219198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Kokonor" pitchFamily="2" charset="0"/>
                <a:cs typeface="Kokonor" pitchFamily="2" charset="0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BEF19-CD4B-D44E-B8AD-5ED5301F33C6}"/>
              </a:ext>
            </a:extLst>
          </p:cNvPr>
          <p:cNvGrpSpPr/>
          <p:nvPr/>
        </p:nvGrpSpPr>
        <p:grpSpPr>
          <a:xfrm>
            <a:off x="1015202" y="2019443"/>
            <a:ext cx="996134" cy="996134"/>
            <a:chOff x="1354706" y="2775629"/>
            <a:chExt cx="996134" cy="99613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7D5698-9DDC-E845-A9F3-7FE2AA0AD894}"/>
                </a:ext>
              </a:extLst>
            </p:cNvPr>
            <p:cNvSpPr/>
            <p:nvPr/>
          </p:nvSpPr>
          <p:spPr>
            <a:xfrm>
              <a:off x="1354706" y="2775629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377BDA99-191E-8240-9569-5A3EC1993377}"/>
                </a:ext>
              </a:extLst>
            </p:cNvPr>
            <p:cNvSpPr/>
            <p:nvPr/>
          </p:nvSpPr>
          <p:spPr>
            <a:xfrm>
              <a:off x="1587899" y="2969211"/>
              <a:ext cx="571552" cy="57155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38BFD9-7B88-9441-A2F7-DA455EA46A98}"/>
              </a:ext>
            </a:extLst>
          </p:cNvPr>
          <p:cNvGrpSpPr/>
          <p:nvPr/>
        </p:nvGrpSpPr>
        <p:grpSpPr>
          <a:xfrm>
            <a:off x="1565100" y="2977275"/>
            <a:ext cx="996134" cy="996134"/>
            <a:chOff x="1852773" y="3782581"/>
            <a:chExt cx="996134" cy="99613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8D55D4-EF74-C841-B7FE-FE8ADE4352FE}"/>
                </a:ext>
              </a:extLst>
            </p:cNvPr>
            <p:cNvSpPr/>
            <p:nvPr/>
          </p:nvSpPr>
          <p:spPr>
            <a:xfrm>
              <a:off x="1852773" y="3782581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C1DB2892-E51A-0142-944D-5F096D954069}"/>
                </a:ext>
              </a:extLst>
            </p:cNvPr>
            <p:cNvSpPr/>
            <p:nvPr/>
          </p:nvSpPr>
          <p:spPr>
            <a:xfrm>
              <a:off x="2065064" y="4013891"/>
              <a:ext cx="571552" cy="5715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F56B35-6A00-B04F-83CC-75A92A01611F}"/>
              </a:ext>
            </a:extLst>
          </p:cNvPr>
          <p:cNvGrpSpPr/>
          <p:nvPr/>
        </p:nvGrpSpPr>
        <p:grpSpPr>
          <a:xfrm>
            <a:off x="1642379" y="4082960"/>
            <a:ext cx="996134" cy="996134"/>
            <a:chOff x="5669853" y="4566424"/>
            <a:chExt cx="996134" cy="99613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B23E89-D855-7948-BF45-95CD56254A10}"/>
                </a:ext>
              </a:extLst>
            </p:cNvPr>
            <p:cNvSpPr/>
            <p:nvPr/>
          </p:nvSpPr>
          <p:spPr>
            <a:xfrm>
              <a:off x="5669853" y="4566424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 descr="Branching Diagram">
              <a:extLst>
                <a:ext uri="{FF2B5EF4-FFF2-40B4-BE49-F238E27FC236}">
                  <a16:creationId xmlns:a16="http://schemas.microsoft.com/office/drawing/2014/main" id="{F1480929-0BB3-D240-8FE1-697399775BDE}"/>
                </a:ext>
              </a:extLst>
            </p:cNvPr>
            <p:cNvSpPr/>
            <p:nvPr/>
          </p:nvSpPr>
          <p:spPr>
            <a:xfrm>
              <a:off x="5882144" y="4776960"/>
              <a:ext cx="571552" cy="5715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14355C-5D50-854E-9515-2CC3A0D5AFD2}"/>
              </a:ext>
            </a:extLst>
          </p:cNvPr>
          <p:cNvGrpSpPr/>
          <p:nvPr/>
        </p:nvGrpSpPr>
        <p:grpSpPr>
          <a:xfrm>
            <a:off x="125214" y="5797235"/>
            <a:ext cx="996134" cy="996134"/>
            <a:chOff x="7238334" y="4767897"/>
            <a:chExt cx="996134" cy="99613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311F3C-40EF-8646-9E63-0303CE93BD39}"/>
                </a:ext>
              </a:extLst>
            </p:cNvPr>
            <p:cNvSpPr/>
            <p:nvPr/>
          </p:nvSpPr>
          <p:spPr>
            <a:xfrm>
              <a:off x="7238334" y="4767897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 descr="Bar chart">
              <a:extLst>
                <a:ext uri="{FF2B5EF4-FFF2-40B4-BE49-F238E27FC236}">
                  <a16:creationId xmlns:a16="http://schemas.microsoft.com/office/drawing/2014/main" id="{2406CE6D-29FD-E54A-8FB0-081901635676}"/>
                </a:ext>
              </a:extLst>
            </p:cNvPr>
            <p:cNvSpPr/>
            <p:nvPr/>
          </p:nvSpPr>
          <p:spPr>
            <a:xfrm>
              <a:off x="7419065" y="4980188"/>
              <a:ext cx="571552" cy="5715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78730E-0C3D-2A41-BA65-CCD17CB0EEBD}"/>
              </a:ext>
            </a:extLst>
          </p:cNvPr>
          <p:cNvGrpSpPr/>
          <p:nvPr/>
        </p:nvGrpSpPr>
        <p:grpSpPr>
          <a:xfrm>
            <a:off x="1015202" y="5013392"/>
            <a:ext cx="996134" cy="996134"/>
            <a:chOff x="5597933" y="2930933"/>
            <a:chExt cx="996134" cy="9961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515178-988F-164D-8007-65B77428BF63}"/>
                </a:ext>
              </a:extLst>
            </p:cNvPr>
            <p:cNvSpPr/>
            <p:nvPr/>
          </p:nvSpPr>
          <p:spPr>
            <a:xfrm>
              <a:off x="5597933" y="2930933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 descr="Gavel">
              <a:extLst>
                <a:ext uri="{FF2B5EF4-FFF2-40B4-BE49-F238E27FC236}">
                  <a16:creationId xmlns:a16="http://schemas.microsoft.com/office/drawing/2014/main" id="{488F161F-89C0-F44F-923B-88D067D961CA}"/>
                </a:ext>
              </a:extLst>
            </p:cNvPr>
            <p:cNvSpPr/>
            <p:nvPr/>
          </p:nvSpPr>
          <p:spPr>
            <a:xfrm>
              <a:off x="5787928" y="3144979"/>
              <a:ext cx="571552" cy="57155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14BE0-4071-3942-BA7A-C25F37A2B6D2}"/>
              </a:ext>
            </a:extLst>
          </p:cNvPr>
          <p:cNvGrpSpPr/>
          <p:nvPr/>
        </p:nvGrpSpPr>
        <p:grpSpPr>
          <a:xfrm>
            <a:off x="90986" y="1346541"/>
            <a:ext cx="996134" cy="996134"/>
            <a:chOff x="491676" y="1529470"/>
            <a:chExt cx="996134" cy="99613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89B7F-3BD0-A542-A2E7-D285FB4F2DF3}"/>
                </a:ext>
              </a:extLst>
            </p:cNvPr>
            <p:cNvSpPr/>
            <p:nvPr/>
          </p:nvSpPr>
          <p:spPr>
            <a:xfrm>
              <a:off x="491676" y="1529470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 descr="Gears">
              <a:extLst>
                <a:ext uri="{FF2B5EF4-FFF2-40B4-BE49-F238E27FC236}">
                  <a16:creationId xmlns:a16="http://schemas.microsoft.com/office/drawing/2014/main" id="{96C4CB5D-36FA-234D-BC66-C395F7226115}"/>
                </a:ext>
              </a:extLst>
            </p:cNvPr>
            <p:cNvSpPr/>
            <p:nvPr/>
          </p:nvSpPr>
          <p:spPr>
            <a:xfrm>
              <a:off x="723276" y="1741761"/>
              <a:ext cx="571552" cy="571552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A94E49-C438-B94B-879D-3E5F199B44D4}"/>
              </a:ext>
            </a:extLst>
          </p:cNvPr>
          <p:cNvSpPr txBox="1"/>
          <p:nvPr/>
        </p:nvSpPr>
        <p:spPr>
          <a:xfrm>
            <a:off x="1799046" y="1387679"/>
            <a:ext cx="511546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1507A-9CE9-0849-B3BC-CAFA6B23D2BF}"/>
              </a:ext>
            </a:extLst>
          </p:cNvPr>
          <p:cNvSpPr txBox="1"/>
          <p:nvPr/>
        </p:nvSpPr>
        <p:spPr>
          <a:xfrm>
            <a:off x="2426222" y="2276659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Objectives &amp; Motivation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8CF5C8-346B-9044-B516-8EDDC6B39588}"/>
              </a:ext>
            </a:extLst>
          </p:cNvPr>
          <p:cNvSpPr txBox="1"/>
          <p:nvPr/>
        </p:nvSpPr>
        <p:spPr>
          <a:xfrm>
            <a:off x="2773525" y="3213732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Workflow and Challenges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44D89-B9E3-144B-9C19-D851D36D3F6E}"/>
              </a:ext>
            </a:extLst>
          </p:cNvPr>
          <p:cNvSpPr txBox="1"/>
          <p:nvPr/>
        </p:nvSpPr>
        <p:spPr>
          <a:xfrm>
            <a:off x="2773525" y="4295251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Results and Insights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A6817-816A-054E-A497-24D9ABA66AC6}"/>
              </a:ext>
            </a:extLst>
          </p:cNvPr>
          <p:cNvSpPr txBox="1"/>
          <p:nvPr/>
        </p:nvSpPr>
        <p:spPr>
          <a:xfrm>
            <a:off x="2348943" y="5375783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4C0FE-04E7-624A-9030-0F95688F9D45}"/>
              </a:ext>
            </a:extLst>
          </p:cNvPr>
          <p:cNvSpPr txBox="1"/>
          <p:nvPr/>
        </p:nvSpPr>
        <p:spPr>
          <a:xfrm>
            <a:off x="1799045" y="6244024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Summary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3307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FB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DA421A-2FBA-8413-9763-246A6DD1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504346"/>
              </p:ext>
            </p:extLst>
          </p:nvPr>
        </p:nvGraphicFramePr>
        <p:xfrm>
          <a:off x="2796991" y="1149736"/>
          <a:ext cx="5648366" cy="12852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94591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6325807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6539698"/>
                    </a:ext>
                  </a:extLst>
                </a:gridCol>
                <a:gridCol w="1584365">
                  <a:extLst>
                    <a:ext uri="{9D8B030D-6E8A-4147-A177-3AD203B41FA5}">
                      <a16:colId xmlns:a16="http://schemas.microsoft.com/office/drawing/2014/main" val="4159876759"/>
                    </a:ext>
                  </a:extLst>
                </a:gridCol>
              </a:tblGrid>
              <a:tr h="329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 vector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93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038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79585-9723-0EBC-1534-43FF24E46C87}"/>
              </a:ext>
            </a:extLst>
          </p:cNvPr>
          <p:cNvSpPr txBox="1"/>
          <p:nvPr/>
        </p:nvSpPr>
        <p:spPr>
          <a:xfrm>
            <a:off x="258500" y="154574"/>
            <a:ext cx="1150247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sz="2800" b="1" dirty="0"/>
              <a:t>Model Comparison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3BEE9-2A22-A673-767D-E6FACA985AF1}"/>
              </a:ext>
            </a:extLst>
          </p:cNvPr>
          <p:cNvSpPr txBox="1"/>
          <p:nvPr/>
        </p:nvSpPr>
        <p:spPr>
          <a:xfrm>
            <a:off x="5332288" y="863029"/>
            <a:ext cx="1500027" cy="1931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513DE9-7E64-A328-833C-6608EFC1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40484"/>
            <a:ext cx="3811711" cy="2077713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1BD749-7031-E901-DA7F-E999DD209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58" y="3164692"/>
            <a:ext cx="4384086" cy="1797475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E9CB6-B614-0146-4127-4F9121848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90" y="3857445"/>
            <a:ext cx="3811711" cy="22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3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8AE959D-5703-EA9B-2289-A5F70F12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05" y="643467"/>
            <a:ext cx="87047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4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6DC6A-938E-484D-AD1E-FE209DC5F65F}"/>
              </a:ext>
            </a:extLst>
          </p:cNvPr>
          <p:cNvSpPr txBox="1"/>
          <p:nvPr/>
        </p:nvSpPr>
        <p:spPr>
          <a:xfrm>
            <a:off x="0" y="50496"/>
            <a:ext cx="1219198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Kokonor" pitchFamily="2" charset="0"/>
                <a:cs typeface="Kokonor" pitchFamily="2" charset="0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BEF19-CD4B-D44E-B8AD-5ED5301F33C6}"/>
              </a:ext>
            </a:extLst>
          </p:cNvPr>
          <p:cNvGrpSpPr/>
          <p:nvPr/>
        </p:nvGrpSpPr>
        <p:grpSpPr>
          <a:xfrm>
            <a:off x="1015202" y="2019443"/>
            <a:ext cx="996134" cy="996134"/>
            <a:chOff x="1354706" y="2775629"/>
            <a:chExt cx="996134" cy="99613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7D5698-9DDC-E845-A9F3-7FE2AA0AD894}"/>
                </a:ext>
              </a:extLst>
            </p:cNvPr>
            <p:cNvSpPr/>
            <p:nvPr/>
          </p:nvSpPr>
          <p:spPr>
            <a:xfrm>
              <a:off x="1354706" y="2775629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377BDA99-191E-8240-9569-5A3EC1993377}"/>
                </a:ext>
              </a:extLst>
            </p:cNvPr>
            <p:cNvSpPr/>
            <p:nvPr/>
          </p:nvSpPr>
          <p:spPr>
            <a:xfrm>
              <a:off x="1587899" y="2969211"/>
              <a:ext cx="571552" cy="57155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38BFD9-7B88-9441-A2F7-DA455EA46A98}"/>
              </a:ext>
            </a:extLst>
          </p:cNvPr>
          <p:cNvGrpSpPr/>
          <p:nvPr/>
        </p:nvGrpSpPr>
        <p:grpSpPr>
          <a:xfrm>
            <a:off x="1565100" y="2977275"/>
            <a:ext cx="996134" cy="996134"/>
            <a:chOff x="1852773" y="3782581"/>
            <a:chExt cx="996134" cy="99613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8D55D4-EF74-C841-B7FE-FE8ADE4352FE}"/>
                </a:ext>
              </a:extLst>
            </p:cNvPr>
            <p:cNvSpPr/>
            <p:nvPr/>
          </p:nvSpPr>
          <p:spPr>
            <a:xfrm>
              <a:off x="1852773" y="3782581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C1DB2892-E51A-0142-944D-5F096D954069}"/>
                </a:ext>
              </a:extLst>
            </p:cNvPr>
            <p:cNvSpPr/>
            <p:nvPr/>
          </p:nvSpPr>
          <p:spPr>
            <a:xfrm>
              <a:off x="2065064" y="4013891"/>
              <a:ext cx="571552" cy="5715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F56B35-6A00-B04F-83CC-75A92A01611F}"/>
              </a:ext>
            </a:extLst>
          </p:cNvPr>
          <p:cNvGrpSpPr/>
          <p:nvPr/>
        </p:nvGrpSpPr>
        <p:grpSpPr>
          <a:xfrm>
            <a:off x="1642379" y="4082960"/>
            <a:ext cx="996134" cy="996134"/>
            <a:chOff x="5669853" y="4566424"/>
            <a:chExt cx="996134" cy="99613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B23E89-D855-7948-BF45-95CD56254A10}"/>
                </a:ext>
              </a:extLst>
            </p:cNvPr>
            <p:cNvSpPr/>
            <p:nvPr/>
          </p:nvSpPr>
          <p:spPr>
            <a:xfrm>
              <a:off x="5669853" y="4566424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 descr="Branching Diagram">
              <a:extLst>
                <a:ext uri="{FF2B5EF4-FFF2-40B4-BE49-F238E27FC236}">
                  <a16:creationId xmlns:a16="http://schemas.microsoft.com/office/drawing/2014/main" id="{F1480929-0BB3-D240-8FE1-697399775BDE}"/>
                </a:ext>
              </a:extLst>
            </p:cNvPr>
            <p:cNvSpPr/>
            <p:nvPr/>
          </p:nvSpPr>
          <p:spPr>
            <a:xfrm>
              <a:off x="5882144" y="4776960"/>
              <a:ext cx="571552" cy="5715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14355C-5D50-854E-9515-2CC3A0D5AFD2}"/>
              </a:ext>
            </a:extLst>
          </p:cNvPr>
          <p:cNvGrpSpPr/>
          <p:nvPr/>
        </p:nvGrpSpPr>
        <p:grpSpPr>
          <a:xfrm>
            <a:off x="125214" y="5797235"/>
            <a:ext cx="996134" cy="996134"/>
            <a:chOff x="7238334" y="4767897"/>
            <a:chExt cx="996134" cy="99613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311F3C-40EF-8646-9E63-0303CE93BD39}"/>
                </a:ext>
              </a:extLst>
            </p:cNvPr>
            <p:cNvSpPr/>
            <p:nvPr/>
          </p:nvSpPr>
          <p:spPr>
            <a:xfrm>
              <a:off x="7238334" y="4767897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 descr="Bar chart">
              <a:extLst>
                <a:ext uri="{FF2B5EF4-FFF2-40B4-BE49-F238E27FC236}">
                  <a16:creationId xmlns:a16="http://schemas.microsoft.com/office/drawing/2014/main" id="{2406CE6D-29FD-E54A-8FB0-081901635676}"/>
                </a:ext>
              </a:extLst>
            </p:cNvPr>
            <p:cNvSpPr/>
            <p:nvPr/>
          </p:nvSpPr>
          <p:spPr>
            <a:xfrm>
              <a:off x="7419065" y="4980188"/>
              <a:ext cx="571552" cy="5715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78730E-0C3D-2A41-BA65-CCD17CB0EEBD}"/>
              </a:ext>
            </a:extLst>
          </p:cNvPr>
          <p:cNvGrpSpPr/>
          <p:nvPr/>
        </p:nvGrpSpPr>
        <p:grpSpPr>
          <a:xfrm>
            <a:off x="1015202" y="5013392"/>
            <a:ext cx="996134" cy="996134"/>
            <a:chOff x="5597933" y="2930933"/>
            <a:chExt cx="996134" cy="9961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515178-988F-164D-8007-65B77428BF63}"/>
                </a:ext>
              </a:extLst>
            </p:cNvPr>
            <p:cNvSpPr/>
            <p:nvPr/>
          </p:nvSpPr>
          <p:spPr>
            <a:xfrm>
              <a:off x="5597933" y="2930933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 descr="Gavel">
              <a:extLst>
                <a:ext uri="{FF2B5EF4-FFF2-40B4-BE49-F238E27FC236}">
                  <a16:creationId xmlns:a16="http://schemas.microsoft.com/office/drawing/2014/main" id="{488F161F-89C0-F44F-923B-88D067D961CA}"/>
                </a:ext>
              </a:extLst>
            </p:cNvPr>
            <p:cNvSpPr/>
            <p:nvPr/>
          </p:nvSpPr>
          <p:spPr>
            <a:xfrm>
              <a:off x="5787928" y="3144979"/>
              <a:ext cx="571552" cy="57155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14BE0-4071-3942-BA7A-C25F37A2B6D2}"/>
              </a:ext>
            </a:extLst>
          </p:cNvPr>
          <p:cNvGrpSpPr/>
          <p:nvPr/>
        </p:nvGrpSpPr>
        <p:grpSpPr>
          <a:xfrm>
            <a:off x="90986" y="1346541"/>
            <a:ext cx="996134" cy="996134"/>
            <a:chOff x="491676" y="1529470"/>
            <a:chExt cx="996134" cy="99613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89B7F-3BD0-A542-A2E7-D285FB4F2DF3}"/>
                </a:ext>
              </a:extLst>
            </p:cNvPr>
            <p:cNvSpPr/>
            <p:nvPr/>
          </p:nvSpPr>
          <p:spPr>
            <a:xfrm>
              <a:off x="491676" y="1529470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 descr="Gears">
              <a:extLst>
                <a:ext uri="{FF2B5EF4-FFF2-40B4-BE49-F238E27FC236}">
                  <a16:creationId xmlns:a16="http://schemas.microsoft.com/office/drawing/2014/main" id="{96C4CB5D-36FA-234D-BC66-C395F7226115}"/>
                </a:ext>
              </a:extLst>
            </p:cNvPr>
            <p:cNvSpPr/>
            <p:nvPr/>
          </p:nvSpPr>
          <p:spPr>
            <a:xfrm>
              <a:off x="723276" y="1741761"/>
              <a:ext cx="571552" cy="571552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A94E49-C438-B94B-879D-3E5F199B44D4}"/>
              </a:ext>
            </a:extLst>
          </p:cNvPr>
          <p:cNvSpPr txBox="1"/>
          <p:nvPr/>
        </p:nvSpPr>
        <p:spPr>
          <a:xfrm>
            <a:off x="1799046" y="1387679"/>
            <a:ext cx="511546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1507A-9CE9-0849-B3BC-CAFA6B23D2BF}"/>
              </a:ext>
            </a:extLst>
          </p:cNvPr>
          <p:cNvSpPr txBox="1"/>
          <p:nvPr/>
        </p:nvSpPr>
        <p:spPr>
          <a:xfrm>
            <a:off x="2426222" y="2276659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Objectives &amp; Motivation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8CF5C8-346B-9044-B516-8EDDC6B39588}"/>
              </a:ext>
            </a:extLst>
          </p:cNvPr>
          <p:cNvSpPr txBox="1"/>
          <p:nvPr/>
        </p:nvSpPr>
        <p:spPr>
          <a:xfrm>
            <a:off x="2773525" y="3213732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Workflow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44D89-B9E3-144B-9C19-D851D36D3F6E}"/>
              </a:ext>
            </a:extLst>
          </p:cNvPr>
          <p:cNvSpPr txBox="1"/>
          <p:nvPr/>
        </p:nvSpPr>
        <p:spPr>
          <a:xfrm>
            <a:off x="2773525" y="4295251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Results and Insights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A6817-816A-054E-A497-24D9ABA66AC6}"/>
              </a:ext>
            </a:extLst>
          </p:cNvPr>
          <p:cNvSpPr txBox="1"/>
          <p:nvPr/>
        </p:nvSpPr>
        <p:spPr>
          <a:xfrm>
            <a:off x="2348943" y="5375783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4C0FE-04E7-624A-9030-0F95688F9D45}"/>
              </a:ext>
            </a:extLst>
          </p:cNvPr>
          <p:cNvSpPr txBox="1"/>
          <p:nvPr/>
        </p:nvSpPr>
        <p:spPr>
          <a:xfrm>
            <a:off x="1799045" y="6244024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Summary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326437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FB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6DC6A-938E-484D-AD1E-FE209DC5F65F}"/>
              </a:ext>
            </a:extLst>
          </p:cNvPr>
          <p:cNvSpPr txBox="1"/>
          <p:nvPr/>
        </p:nvSpPr>
        <p:spPr>
          <a:xfrm>
            <a:off x="0" y="50496"/>
            <a:ext cx="1219198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Kokonor" pitchFamily="2" charset="0"/>
                <a:cs typeface="Kokonor" pitchFamily="2" charset="0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BEF19-CD4B-D44E-B8AD-5ED5301F33C6}"/>
              </a:ext>
            </a:extLst>
          </p:cNvPr>
          <p:cNvGrpSpPr/>
          <p:nvPr/>
        </p:nvGrpSpPr>
        <p:grpSpPr>
          <a:xfrm>
            <a:off x="1015202" y="2019443"/>
            <a:ext cx="996134" cy="996134"/>
            <a:chOff x="1354706" y="2775629"/>
            <a:chExt cx="996134" cy="99613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7D5698-9DDC-E845-A9F3-7FE2AA0AD894}"/>
                </a:ext>
              </a:extLst>
            </p:cNvPr>
            <p:cNvSpPr/>
            <p:nvPr/>
          </p:nvSpPr>
          <p:spPr>
            <a:xfrm>
              <a:off x="1354706" y="2775629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377BDA99-191E-8240-9569-5A3EC1993377}"/>
                </a:ext>
              </a:extLst>
            </p:cNvPr>
            <p:cNvSpPr/>
            <p:nvPr/>
          </p:nvSpPr>
          <p:spPr>
            <a:xfrm>
              <a:off x="1587899" y="2969211"/>
              <a:ext cx="571552" cy="57155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38BFD9-7B88-9441-A2F7-DA455EA46A98}"/>
              </a:ext>
            </a:extLst>
          </p:cNvPr>
          <p:cNvGrpSpPr/>
          <p:nvPr/>
        </p:nvGrpSpPr>
        <p:grpSpPr>
          <a:xfrm>
            <a:off x="1565100" y="2977275"/>
            <a:ext cx="996134" cy="996134"/>
            <a:chOff x="1852773" y="3782581"/>
            <a:chExt cx="996134" cy="99613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8D55D4-EF74-C841-B7FE-FE8ADE4352FE}"/>
                </a:ext>
              </a:extLst>
            </p:cNvPr>
            <p:cNvSpPr/>
            <p:nvPr/>
          </p:nvSpPr>
          <p:spPr>
            <a:xfrm>
              <a:off x="1852773" y="3782581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C1DB2892-E51A-0142-944D-5F096D954069}"/>
                </a:ext>
              </a:extLst>
            </p:cNvPr>
            <p:cNvSpPr/>
            <p:nvPr/>
          </p:nvSpPr>
          <p:spPr>
            <a:xfrm>
              <a:off x="2065064" y="4013891"/>
              <a:ext cx="571552" cy="5715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F56B35-6A00-B04F-83CC-75A92A01611F}"/>
              </a:ext>
            </a:extLst>
          </p:cNvPr>
          <p:cNvGrpSpPr/>
          <p:nvPr/>
        </p:nvGrpSpPr>
        <p:grpSpPr>
          <a:xfrm>
            <a:off x="1642379" y="4082960"/>
            <a:ext cx="996134" cy="996134"/>
            <a:chOff x="5669853" y="4566424"/>
            <a:chExt cx="996134" cy="99613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B23E89-D855-7948-BF45-95CD56254A10}"/>
                </a:ext>
              </a:extLst>
            </p:cNvPr>
            <p:cNvSpPr/>
            <p:nvPr/>
          </p:nvSpPr>
          <p:spPr>
            <a:xfrm>
              <a:off x="5669853" y="4566424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 descr="Branching Diagram">
              <a:extLst>
                <a:ext uri="{FF2B5EF4-FFF2-40B4-BE49-F238E27FC236}">
                  <a16:creationId xmlns:a16="http://schemas.microsoft.com/office/drawing/2014/main" id="{F1480929-0BB3-D240-8FE1-697399775BDE}"/>
                </a:ext>
              </a:extLst>
            </p:cNvPr>
            <p:cNvSpPr/>
            <p:nvPr/>
          </p:nvSpPr>
          <p:spPr>
            <a:xfrm>
              <a:off x="5882144" y="4776960"/>
              <a:ext cx="571552" cy="5715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14355C-5D50-854E-9515-2CC3A0D5AFD2}"/>
              </a:ext>
            </a:extLst>
          </p:cNvPr>
          <p:cNvGrpSpPr/>
          <p:nvPr/>
        </p:nvGrpSpPr>
        <p:grpSpPr>
          <a:xfrm>
            <a:off x="125214" y="5797235"/>
            <a:ext cx="996134" cy="996134"/>
            <a:chOff x="7238334" y="4767897"/>
            <a:chExt cx="996134" cy="99613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311F3C-40EF-8646-9E63-0303CE93BD39}"/>
                </a:ext>
              </a:extLst>
            </p:cNvPr>
            <p:cNvSpPr/>
            <p:nvPr/>
          </p:nvSpPr>
          <p:spPr>
            <a:xfrm>
              <a:off x="7238334" y="4767897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 descr="Bar chart">
              <a:extLst>
                <a:ext uri="{FF2B5EF4-FFF2-40B4-BE49-F238E27FC236}">
                  <a16:creationId xmlns:a16="http://schemas.microsoft.com/office/drawing/2014/main" id="{2406CE6D-29FD-E54A-8FB0-081901635676}"/>
                </a:ext>
              </a:extLst>
            </p:cNvPr>
            <p:cNvSpPr/>
            <p:nvPr/>
          </p:nvSpPr>
          <p:spPr>
            <a:xfrm>
              <a:off x="7419065" y="4980188"/>
              <a:ext cx="571552" cy="5715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78730E-0C3D-2A41-BA65-CCD17CB0EEBD}"/>
              </a:ext>
            </a:extLst>
          </p:cNvPr>
          <p:cNvGrpSpPr/>
          <p:nvPr/>
        </p:nvGrpSpPr>
        <p:grpSpPr>
          <a:xfrm>
            <a:off x="1015202" y="5013392"/>
            <a:ext cx="996134" cy="996134"/>
            <a:chOff x="5597933" y="2930933"/>
            <a:chExt cx="996134" cy="9961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515178-988F-164D-8007-65B77428BF63}"/>
                </a:ext>
              </a:extLst>
            </p:cNvPr>
            <p:cNvSpPr/>
            <p:nvPr/>
          </p:nvSpPr>
          <p:spPr>
            <a:xfrm>
              <a:off x="5597933" y="2930933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 descr="Gavel">
              <a:extLst>
                <a:ext uri="{FF2B5EF4-FFF2-40B4-BE49-F238E27FC236}">
                  <a16:creationId xmlns:a16="http://schemas.microsoft.com/office/drawing/2014/main" id="{488F161F-89C0-F44F-923B-88D067D961CA}"/>
                </a:ext>
              </a:extLst>
            </p:cNvPr>
            <p:cNvSpPr/>
            <p:nvPr/>
          </p:nvSpPr>
          <p:spPr>
            <a:xfrm>
              <a:off x="5787928" y="3144979"/>
              <a:ext cx="571552" cy="57155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14BE0-4071-3942-BA7A-C25F37A2B6D2}"/>
              </a:ext>
            </a:extLst>
          </p:cNvPr>
          <p:cNvGrpSpPr/>
          <p:nvPr/>
        </p:nvGrpSpPr>
        <p:grpSpPr>
          <a:xfrm>
            <a:off x="90986" y="1346541"/>
            <a:ext cx="996134" cy="996134"/>
            <a:chOff x="491676" y="1529470"/>
            <a:chExt cx="996134" cy="99613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89B7F-3BD0-A542-A2E7-D285FB4F2DF3}"/>
                </a:ext>
              </a:extLst>
            </p:cNvPr>
            <p:cNvSpPr/>
            <p:nvPr/>
          </p:nvSpPr>
          <p:spPr>
            <a:xfrm>
              <a:off x="491676" y="1529470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 descr="Gears">
              <a:extLst>
                <a:ext uri="{FF2B5EF4-FFF2-40B4-BE49-F238E27FC236}">
                  <a16:creationId xmlns:a16="http://schemas.microsoft.com/office/drawing/2014/main" id="{96C4CB5D-36FA-234D-BC66-C395F7226115}"/>
                </a:ext>
              </a:extLst>
            </p:cNvPr>
            <p:cNvSpPr/>
            <p:nvPr/>
          </p:nvSpPr>
          <p:spPr>
            <a:xfrm>
              <a:off x="723276" y="1741761"/>
              <a:ext cx="571552" cy="571552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A94E49-C438-B94B-879D-3E5F199B44D4}"/>
              </a:ext>
            </a:extLst>
          </p:cNvPr>
          <p:cNvSpPr txBox="1"/>
          <p:nvPr/>
        </p:nvSpPr>
        <p:spPr>
          <a:xfrm>
            <a:off x="1799046" y="1387679"/>
            <a:ext cx="511546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1507A-9CE9-0849-B3BC-CAFA6B23D2BF}"/>
              </a:ext>
            </a:extLst>
          </p:cNvPr>
          <p:cNvSpPr txBox="1"/>
          <p:nvPr/>
        </p:nvSpPr>
        <p:spPr>
          <a:xfrm>
            <a:off x="2426222" y="2276659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Objectives &amp; Motivation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8CF5C8-346B-9044-B516-8EDDC6B39588}"/>
              </a:ext>
            </a:extLst>
          </p:cNvPr>
          <p:cNvSpPr txBox="1"/>
          <p:nvPr/>
        </p:nvSpPr>
        <p:spPr>
          <a:xfrm>
            <a:off x="2773525" y="3213732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Workflow and Challenges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44D89-B9E3-144B-9C19-D851D36D3F6E}"/>
              </a:ext>
            </a:extLst>
          </p:cNvPr>
          <p:cNvSpPr txBox="1"/>
          <p:nvPr/>
        </p:nvSpPr>
        <p:spPr>
          <a:xfrm>
            <a:off x="2773525" y="4295251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Results and Insights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A6817-816A-054E-A497-24D9ABA66AC6}"/>
              </a:ext>
            </a:extLst>
          </p:cNvPr>
          <p:cNvSpPr txBox="1"/>
          <p:nvPr/>
        </p:nvSpPr>
        <p:spPr>
          <a:xfrm>
            <a:off x="2348943" y="5375783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4C0FE-04E7-624A-9030-0F95688F9D45}"/>
              </a:ext>
            </a:extLst>
          </p:cNvPr>
          <p:cNvSpPr txBox="1"/>
          <p:nvPr/>
        </p:nvSpPr>
        <p:spPr>
          <a:xfrm>
            <a:off x="1799045" y="6244024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Summary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5326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FB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742A76-991D-6591-E377-245FF1C3C90D}"/>
              </a:ext>
            </a:extLst>
          </p:cNvPr>
          <p:cNvSpPr txBox="1"/>
          <p:nvPr/>
        </p:nvSpPr>
        <p:spPr>
          <a:xfrm>
            <a:off x="0" y="50496"/>
            <a:ext cx="1219198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Kokonor" pitchFamily="2" charset="0"/>
                <a:cs typeface="Kokonor" pitchFamily="2" charset="0"/>
              </a:rPr>
              <a:t>SUMMARY &amp; 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58E45-083E-50FC-8932-5469E48098E0}"/>
              </a:ext>
            </a:extLst>
          </p:cNvPr>
          <p:cNvSpPr txBox="1"/>
          <p:nvPr/>
        </p:nvSpPr>
        <p:spPr>
          <a:xfrm>
            <a:off x="1143002" y="1208314"/>
            <a:ext cx="916849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In this Twitter sentiment analysis project, I examined people's opinions on Interest rates and Unemployment.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The results showed that unemployment had a mostly negative sentiment, while interest rates had a positive sentiment.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I also found that political stance appeared to have an influence on people's opinions on these topics. However, more work needs to be done in that respect.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In terms of modeling, logistic regression performed the best among the different ML models compared.”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C5298-FA6A-E7E7-B338-B5ED72C44EF3}"/>
              </a:ext>
            </a:extLst>
          </p:cNvPr>
          <p:cNvSpPr txBox="1"/>
          <p:nvPr/>
        </p:nvSpPr>
        <p:spPr>
          <a:xfrm>
            <a:off x="1143002" y="3751126"/>
            <a:ext cx="9168492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This project presented a number of challenges, including:</a:t>
            </a:r>
          </a:p>
          <a:p>
            <a:pPr algn="l"/>
            <a:endParaRPr lang="en-CA" b="0" i="0" u="none" strike="noStrike" dirty="0">
              <a:solidFill>
                <a:schemeClr val="tx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Sluggish performance on my laptop due to the large volume of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Difficulty executing commands and maintaining a stable cluster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Struggles importing specific datatype columns into Athena.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Challenges building the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A learning curve in using </a:t>
            </a:r>
            <a:r>
              <a:rPr lang="en-CA" b="0" i="0" u="none" strike="noStrike" dirty="0" err="1">
                <a:solidFill>
                  <a:schemeClr val="tx1"/>
                </a:solidFill>
                <a:effectLst/>
              </a:rPr>
              <a:t>QuickSight</a:t>
            </a:r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 for the first time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CA" b="0" i="0" u="none" strike="noStrike" dirty="0">
              <a:solidFill>
                <a:schemeClr val="tx1"/>
              </a:solidFill>
              <a:effectLst/>
            </a:endParaRPr>
          </a:p>
          <a:p>
            <a:pPr algn="l"/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Overall, there were several technical obstacles that had to be overcome in order to complete this project."</a:t>
            </a:r>
          </a:p>
        </p:txBody>
      </p:sp>
    </p:spTree>
    <p:extLst>
      <p:ext uri="{BB962C8B-B14F-4D97-AF65-F5344CB8AC3E}">
        <p14:creationId xmlns:p14="http://schemas.microsoft.com/office/powerpoint/2010/main" val="827083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677DDB-BCB6-D6AB-0FC0-693B663181BB}"/>
              </a:ext>
            </a:extLst>
          </p:cNvPr>
          <p:cNvSpPr txBox="1"/>
          <p:nvPr/>
        </p:nvSpPr>
        <p:spPr>
          <a:xfrm>
            <a:off x="1703798" y="2619910"/>
            <a:ext cx="8517276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41358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A150-B275-53F4-1DD0-581B0D7C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90" y="934948"/>
            <a:ext cx="4811486" cy="5103222"/>
          </a:xfr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sz="2400" dirty="0"/>
              <a:t>Double Trouble: growing economic concerns </a:t>
            </a:r>
          </a:p>
          <a:p>
            <a:r>
              <a:rPr lang="en-CA" sz="2400" dirty="0"/>
              <a:t>A</a:t>
            </a:r>
            <a:r>
              <a:rPr lang="en-CA" sz="2400" b="0" i="0" u="none" strike="noStrike" dirty="0">
                <a:effectLst/>
              </a:rPr>
              <a:t>ctual rates have doubled projections</a:t>
            </a:r>
          </a:p>
          <a:p>
            <a:r>
              <a:rPr lang="en-CA" sz="2400" dirty="0"/>
              <a:t>Inflation rates in:</a:t>
            </a:r>
          </a:p>
          <a:p>
            <a:pPr lvl="1"/>
            <a:r>
              <a:rPr lang="en-CA" dirty="0"/>
              <a:t>Canada = 6.80 %</a:t>
            </a:r>
          </a:p>
          <a:p>
            <a:pPr lvl="1"/>
            <a:r>
              <a:rPr lang="en-CA" dirty="0"/>
              <a:t>United States of America = 8.3%</a:t>
            </a:r>
          </a:p>
          <a:p>
            <a:pPr lvl="1"/>
            <a:r>
              <a:rPr lang="en-CA" dirty="0"/>
              <a:t>Poland = 11%</a:t>
            </a:r>
          </a:p>
          <a:p>
            <a:pPr lvl="1"/>
            <a:r>
              <a:rPr lang="en-CA" dirty="0"/>
              <a:t>United Kingdom =9%</a:t>
            </a:r>
          </a:p>
          <a:p>
            <a:pPr lvl="1"/>
            <a:r>
              <a:rPr lang="en-CA" dirty="0"/>
              <a:t>India = 7%</a:t>
            </a:r>
          </a:p>
          <a:p>
            <a:pPr lvl="1"/>
            <a:r>
              <a:rPr lang="en-CA" dirty="0"/>
              <a:t>China and Japan, inflation remains muted.</a:t>
            </a:r>
          </a:p>
          <a:p>
            <a:r>
              <a:rPr lang="en-CA" sz="2400" b="1" dirty="0">
                <a:ea typeface="Calibri" panose="020F0502020204030204" pitchFamily="34" charset="0"/>
              </a:rPr>
              <a:t>G</a:t>
            </a:r>
            <a:r>
              <a:rPr lang="en-CA" sz="2400" b="1" dirty="0">
                <a:effectLst/>
                <a:ea typeface="Calibri" panose="020F0502020204030204" pitchFamily="34" charset="0"/>
              </a:rPr>
              <a:t>auge public sentiment on the efforts to curb inflations and its impact on global economy. </a:t>
            </a:r>
            <a:endParaRPr lang="en-CA" sz="2400" b="1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7DAFA-62E0-7356-4FA5-BDCA818B6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9"/>
          <a:stretch/>
        </p:blipFill>
        <p:spPr>
          <a:xfrm>
            <a:off x="5885854" y="342081"/>
            <a:ext cx="5816256" cy="5858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4D08B5-0B47-18EA-A7F2-90B04D16C706}"/>
              </a:ext>
            </a:extLst>
          </p:cNvPr>
          <p:cNvSpPr txBox="1"/>
          <p:nvPr/>
        </p:nvSpPr>
        <p:spPr>
          <a:xfrm>
            <a:off x="5885854" y="6368412"/>
            <a:ext cx="581625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Picture source : McKinsey &amp;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67F74-F6C5-6E4C-D6BF-0994AEF7257C}"/>
              </a:ext>
            </a:extLst>
          </p:cNvPr>
          <p:cNvSpPr txBox="1"/>
          <p:nvPr/>
        </p:nvSpPr>
        <p:spPr>
          <a:xfrm>
            <a:off x="489890" y="179614"/>
            <a:ext cx="4811486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3420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6DC6A-938E-484D-AD1E-FE209DC5F65F}"/>
              </a:ext>
            </a:extLst>
          </p:cNvPr>
          <p:cNvSpPr txBox="1"/>
          <p:nvPr/>
        </p:nvSpPr>
        <p:spPr>
          <a:xfrm>
            <a:off x="0" y="50496"/>
            <a:ext cx="1219198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Kokonor" pitchFamily="2" charset="0"/>
                <a:cs typeface="Kokonor" pitchFamily="2" charset="0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BEF19-CD4B-D44E-B8AD-5ED5301F33C6}"/>
              </a:ext>
            </a:extLst>
          </p:cNvPr>
          <p:cNvGrpSpPr/>
          <p:nvPr/>
        </p:nvGrpSpPr>
        <p:grpSpPr>
          <a:xfrm>
            <a:off x="1015202" y="2019443"/>
            <a:ext cx="996134" cy="996134"/>
            <a:chOff x="1354706" y="2775629"/>
            <a:chExt cx="996134" cy="99613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7D5698-9DDC-E845-A9F3-7FE2AA0AD894}"/>
                </a:ext>
              </a:extLst>
            </p:cNvPr>
            <p:cNvSpPr/>
            <p:nvPr/>
          </p:nvSpPr>
          <p:spPr>
            <a:xfrm>
              <a:off x="1354706" y="2775629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377BDA99-191E-8240-9569-5A3EC1993377}"/>
                </a:ext>
              </a:extLst>
            </p:cNvPr>
            <p:cNvSpPr/>
            <p:nvPr/>
          </p:nvSpPr>
          <p:spPr>
            <a:xfrm>
              <a:off x="1587899" y="2969211"/>
              <a:ext cx="571552" cy="57155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38BFD9-7B88-9441-A2F7-DA455EA46A98}"/>
              </a:ext>
            </a:extLst>
          </p:cNvPr>
          <p:cNvGrpSpPr/>
          <p:nvPr/>
        </p:nvGrpSpPr>
        <p:grpSpPr>
          <a:xfrm>
            <a:off x="1565100" y="2977275"/>
            <a:ext cx="996134" cy="996134"/>
            <a:chOff x="1852773" y="3782581"/>
            <a:chExt cx="996134" cy="99613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8D55D4-EF74-C841-B7FE-FE8ADE4352FE}"/>
                </a:ext>
              </a:extLst>
            </p:cNvPr>
            <p:cNvSpPr/>
            <p:nvPr/>
          </p:nvSpPr>
          <p:spPr>
            <a:xfrm>
              <a:off x="1852773" y="3782581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C1DB2892-E51A-0142-944D-5F096D954069}"/>
                </a:ext>
              </a:extLst>
            </p:cNvPr>
            <p:cNvSpPr/>
            <p:nvPr/>
          </p:nvSpPr>
          <p:spPr>
            <a:xfrm>
              <a:off x="2065064" y="4013891"/>
              <a:ext cx="571552" cy="5715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F56B35-6A00-B04F-83CC-75A92A01611F}"/>
              </a:ext>
            </a:extLst>
          </p:cNvPr>
          <p:cNvGrpSpPr/>
          <p:nvPr/>
        </p:nvGrpSpPr>
        <p:grpSpPr>
          <a:xfrm>
            <a:off x="1642379" y="4082960"/>
            <a:ext cx="996134" cy="996134"/>
            <a:chOff x="5669853" y="4566424"/>
            <a:chExt cx="996134" cy="99613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B23E89-D855-7948-BF45-95CD56254A10}"/>
                </a:ext>
              </a:extLst>
            </p:cNvPr>
            <p:cNvSpPr/>
            <p:nvPr/>
          </p:nvSpPr>
          <p:spPr>
            <a:xfrm>
              <a:off x="5669853" y="4566424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 descr="Branching Diagram">
              <a:extLst>
                <a:ext uri="{FF2B5EF4-FFF2-40B4-BE49-F238E27FC236}">
                  <a16:creationId xmlns:a16="http://schemas.microsoft.com/office/drawing/2014/main" id="{F1480929-0BB3-D240-8FE1-697399775BDE}"/>
                </a:ext>
              </a:extLst>
            </p:cNvPr>
            <p:cNvSpPr/>
            <p:nvPr/>
          </p:nvSpPr>
          <p:spPr>
            <a:xfrm>
              <a:off x="5882144" y="4776960"/>
              <a:ext cx="571552" cy="5715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14355C-5D50-854E-9515-2CC3A0D5AFD2}"/>
              </a:ext>
            </a:extLst>
          </p:cNvPr>
          <p:cNvGrpSpPr/>
          <p:nvPr/>
        </p:nvGrpSpPr>
        <p:grpSpPr>
          <a:xfrm>
            <a:off x="125214" y="5797235"/>
            <a:ext cx="996134" cy="996134"/>
            <a:chOff x="7238334" y="4767897"/>
            <a:chExt cx="996134" cy="99613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311F3C-40EF-8646-9E63-0303CE93BD39}"/>
                </a:ext>
              </a:extLst>
            </p:cNvPr>
            <p:cNvSpPr/>
            <p:nvPr/>
          </p:nvSpPr>
          <p:spPr>
            <a:xfrm>
              <a:off x="7238334" y="4767897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 descr="Bar chart">
              <a:extLst>
                <a:ext uri="{FF2B5EF4-FFF2-40B4-BE49-F238E27FC236}">
                  <a16:creationId xmlns:a16="http://schemas.microsoft.com/office/drawing/2014/main" id="{2406CE6D-29FD-E54A-8FB0-081901635676}"/>
                </a:ext>
              </a:extLst>
            </p:cNvPr>
            <p:cNvSpPr/>
            <p:nvPr/>
          </p:nvSpPr>
          <p:spPr>
            <a:xfrm>
              <a:off x="7419065" y="4980188"/>
              <a:ext cx="571552" cy="5715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78730E-0C3D-2A41-BA65-CCD17CB0EEBD}"/>
              </a:ext>
            </a:extLst>
          </p:cNvPr>
          <p:cNvGrpSpPr/>
          <p:nvPr/>
        </p:nvGrpSpPr>
        <p:grpSpPr>
          <a:xfrm>
            <a:off x="1015202" y="5013392"/>
            <a:ext cx="996134" cy="996134"/>
            <a:chOff x="5597933" y="2930933"/>
            <a:chExt cx="996134" cy="9961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515178-988F-164D-8007-65B77428BF63}"/>
                </a:ext>
              </a:extLst>
            </p:cNvPr>
            <p:cNvSpPr/>
            <p:nvPr/>
          </p:nvSpPr>
          <p:spPr>
            <a:xfrm>
              <a:off x="5597933" y="2930933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 descr="Gavel">
              <a:extLst>
                <a:ext uri="{FF2B5EF4-FFF2-40B4-BE49-F238E27FC236}">
                  <a16:creationId xmlns:a16="http://schemas.microsoft.com/office/drawing/2014/main" id="{488F161F-89C0-F44F-923B-88D067D961CA}"/>
                </a:ext>
              </a:extLst>
            </p:cNvPr>
            <p:cNvSpPr/>
            <p:nvPr/>
          </p:nvSpPr>
          <p:spPr>
            <a:xfrm>
              <a:off x="5787928" y="3144979"/>
              <a:ext cx="571552" cy="57155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14BE0-4071-3942-BA7A-C25F37A2B6D2}"/>
              </a:ext>
            </a:extLst>
          </p:cNvPr>
          <p:cNvGrpSpPr/>
          <p:nvPr/>
        </p:nvGrpSpPr>
        <p:grpSpPr>
          <a:xfrm>
            <a:off x="90986" y="1346541"/>
            <a:ext cx="996134" cy="996134"/>
            <a:chOff x="491676" y="1529470"/>
            <a:chExt cx="996134" cy="99613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89B7F-3BD0-A542-A2E7-D285FB4F2DF3}"/>
                </a:ext>
              </a:extLst>
            </p:cNvPr>
            <p:cNvSpPr/>
            <p:nvPr/>
          </p:nvSpPr>
          <p:spPr>
            <a:xfrm>
              <a:off x="491676" y="1529470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 descr="Gears">
              <a:extLst>
                <a:ext uri="{FF2B5EF4-FFF2-40B4-BE49-F238E27FC236}">
                  <a16:creationId xmlns:a16="http://schemas.microsoft.com/office/drawing/2014/main" id="{96C4CB5D-36FA-234D-BC66-C395F7226115}"/>
                </a:ext>
              </a:extLst>
            </p:cNvPr>
            <p:cNvSpPr/>
            <p:nvPr/>
          </p:nvSpPr>
          <p:spPr>
            <a:xfrm>
              <a:off x="723276" y="1741761"/>
              <a:ext cx="571552" cy="571552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A94E49-C438-B94B-879D-3E5F199B44D4}"/>
              </a:ext>
            </a:extLst>
          </p:cNvPr>
          <p:cNvSpPr txBox="1"/>
          <p:nvPr/>
        </p:nvSpPr>
        <p:spPr>
          <a:xfrm>
            <a:off x="1799046" y="1387679"/>
            <a:ext cx="511546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1507A-9CE9-0849-B3BC-CAFA6B23D2BF}"/>
              </a:ext>
            </a:extLst>
          </p:cNvPr>
          <p:cNvSpPr txBox="1"/>
          <p:nvPr/>
        </p:nvSpPr>
        <p:spPr>
          <a:xfrm>
            <a:off x="2426222" y="2276659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Objectives &amp; Motivation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8CF5C8-346B-9044-B516-8EDDC6B39588}"/>
              </a:ext>
            </a:extLst>
          </p:cNvPr>
          <p:cNvSpPr txBox="1"/>
          <p:nvPr/>
        </p:nvSpPr>
        <p:spPr>
          <a:xfrm>
            <a:off x="2773525" y="3213732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Workflow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44D89-B9E3-144B-9C19-D851D36D3F6E}"/>
              </a:ext>
            </a:extLst>
          </p:cNvPr>
          <p:cNvSpPr txBox="1"/>
          <p:nvPr/>
        </p:nvSpPr>
        <p:spPr>
          <a:xfrm>
            <a:off x="2773525" y="4295251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Results and Insights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A6817-816A-054E-A497-24D9ABA66AC6}"/>
              </a:ext>
            </a:extLst>
          </p:cNvPr>
          <p:cNvSpPr txBox="1"/>
          <p:nvPr/>
        </p:nvSpPr>
        <p:spPr>
          <a:xfrm>
            <a:off x="2348943" y="5375783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4C0FE-04E7-624A-9030-0F95688F9D45}"/>
              </a:ext>
            </a:extLst>
          </p:cNvPr>
          <p:cNvSpPr txBox="1"/>
          <p:nvPr/>
        </p:nvSpPr>
        <p:spPr>
          <a:xfrm>
            <a:off x="1799045" y="6244024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Summary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34491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FB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5012A3-7E49-4735-013A-0BE1D01374A1}"/>
              </a:ext>
            </a:extLst>
          </p:cNvPr>
          <p:cNvSpPr txBox="1"/>
          <p:nvPr/>
        </p:nvSpPr>
        <p:spPr>
          <a:xfrm>
            <a:off x="127872" y="207455"/>
            <a:ext cx="1150247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/>
              <a:t>Objective 1: </a:t>
            </a:r>
            <a:r>
              <a:rPr lang="en-CA" sz="2800" dirty="0">
                <a:latin typeface="Times New Roman" panose="02020603050405020304" pitchFamily="18" charset="0"/>
              </a:rPr>
              <a:t>T</a:t>
            </a:r>
            <a:r>
              <a:rPr lang="en-C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 analyze the sentiments of people worldwide on increasing interest rate to curb inflation</a:t>
            </a:r>
            <a:r>
              <a:rPr lang="en-CA" sz="2800" dirty="0">
                <a:effectLst/>
              </a:rPr>
              <a:t> </a:t>
            </a:r>
            <a:endParaRPr lang="en-US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D03070-743F-981D-5234-59D192480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45" y="1232198"/>
            <a:ext cx="7582328" cy="545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3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5012A3-7E49-4735-013A-0BE1D01374A1}"/>
              </a:ext>
            </a:extLst>
          </p:cNvPr>
          <p:cNvSpPr txBox="1"/>
          <p:nvPr/>
        </p:nvSpPr>
        <p:spPr>
          <a:xfrm>
            <a:off x="127872" y="207455"/>
            <a:ext cx="1150247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/>
              <a:t>Objective 2: </a:t>
            </a:r>
            <a:r>
              <a:rPr lang="en-CA" sz="2800" b="0" u="none" strike="noStrike" dirty="0">
                <a:effectLst/>
                <a:latin typeface="Söhne"/>
              </a:rPr>
              <a:t>Examining the relationship between inflation and employment, and analyzing Canadian public sentiment</a:t>
            </a:r>
            <a:endParaRPr lang="en-US" sz="2800" dirty="0"/>
          </a:p>
        </p:txBody>
      </p:sp>
      <p:pic>
        <p:nvPicPr>
          <p:cNvPr id="2" name="Picture 2" descr="Canada's recession to arrive earlier than expected">
            <a:extLst>
              <a:ext uri="{FF2B5EF4-FFF2-40B4-BE49-F238E27FC236}">
                <a16:creationId xmlns:a16="http://schemas.microsoft.com/office/drawing/2014/main" id="{1A233177-E732-D676-7D08-7DB1A854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29" y="1321269"/>
            <a:ext cx="9852941" cy="51484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5012A3-7E49-4735-013A-0BE1D01374A1}"/>
              </a:ext>
            </a:extLst>
          </p:cNvPr>
          <p:cNvSpPr txBox="1"/>
          <p:nvPr/>
        </p:nvSpPr>
        <p:spPr>
          <a:xfrm>
            <a:off x="127872" y="207455"/>
            <a:ext cx="11502474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Objective 3: </a:t>
            </a:r>
            <a:r>
              <a:rPr lang="en-CA" sz="2800" dirty="0">
                <a:solidFill>
                  <a:srgbClr val="000000"/>
                </a:solidFill>
                <a:effectLst/>
              </a:rPr>
              <a:t>To explore how the sentiment of tweets about inflation varies based on the political stance of the tweeters , and to identify any potential factors that may contribute to these differences</a:t>
            </a:r>
            <a:r>
              <a:rPr lang="en-CA" sz="2800" i="1" dirty="0">
                <a:solidFill>
                  <a:srgbClr val="000000"/>
                </a:solidFill>
                <a:effectLst/>
              </a:rPr>
              <a:t>.</a:t>
            </a:r>
          </a:p>
        </p:txBody>
      </p:sp>
      <p:pic>
        <p:nvPicPr>
          <p:cNvPr id="2" name="Picture 4" descr="Jeremy Corbyn and Boris Johnson tweets">
            <a:extLst>
              <a:ext uri="{FF2B5EF4-FFF2-40B4-BE49-F238E27FC236}">
                <a16:creationId xmlns:a16="http://schemas.microsoft.com/office/drawing/2014/main" id="{0E190281-FDDB-4CC5-A6A5-BCE7F9F7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30" y="1770209"/>
            <a:ext cx="8701674" cy="488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92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86DC6A-938E-484D-AD1E-FE209DC5F65F}"/>
              </a:ext>
            </a:extLst>
          </p:cNvPr>
          <p:cNvSpPr txBox="1"/>
          <p:nvPr/>
        </p:nvSpPr>
        <p:spPr>
          <a:xfrm>
            <a:off x="0" y="50496"/>
            <a:ext cx="1219198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Kokonor" pitchFamily="2" charset="0"/>
                <a:cs typeface="Kokonor" pitchFamily="2" charset="0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BEF19-CD4B-D44E-B8AD-5ED5301F33C6}"/>
              </a:ext>
            </a:extLst>
          </p:cNvPr>
          <p:cNvGrpSpPr/>
          <p:nvPr/>
        </p:nvGrpSpPr>
        <p:grpSpPr>
          <a:xfrm>
            <a:off x="1015202" y="2019443"/>
            <a:ext cx="996134" cy="996134"/>
            <a:chOff x="1354706" y="2775629"/>
            <a:chExt cx="996134" cy="99613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7D5698-9DDC-E845-A9F3-7FE2AA0AD894}"/>
                </a:ext>
              </a:extLst>
            </p:cNvPr>
            <p:cNvSpPr/>
            <p:nvPr/>
          </p:nvSpPr>
          <p:spPr>
            <a:xfrm>
              <a:off x="1354706" y="2775629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 descr="Document">
              <a:extLst>
                <a:ext uri="{FF2B5EF4-FFF2-40B4-BE49-F238E27FC236}">
                  <a16:creationId xmlns:a16="http://schemas.microsoft.com/office/drawing/2014/main" id="{377BDA99-191E-8240-9569-5A3EC1993377}"/>
                </a:ext>
              </a:extLst>
            </p:cNvPr>
            <p:cNvSpPr/>
            <p:nvPr/>
          </p:nvSpPr>
          <p:spPr>
            <a:xfrm>
              <a:off x="1587899" y="2969211"/>
              <a:ext cx="571552" cy="57155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38BFD9-7B88-9441-A2F7-DA455EA46A98}"/>
              </a:ext>
            </a:extLst>
          </p:cNvPr>
          <p:cNvGrpSpPr/>
          <p:nvPr/>
        </p:nvGrpSpPr>
        <p:grpSpPr>
          <a:xfrm>
            <a:off x="1565100" y="2977275"/>
            <a:ext cx="996134" cy="996134"/>
            <a:chOff x="1852773" y="3782581"/>
            <a:chExt cx="996134" cy="99613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8D55D4-EF74-C841-B7FE-FE8ADE4352FE}"/>
                </a:ext>
              </a:extLst>
            </p:cNvPr>
            <p:cNvSpPr/>
            <p:nvPr/>
          </p:nvSpPr>
          <p:spPr>
            <a:xfrm>
              <a:off x="1852773" y="3782581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 descr="Checkmark">
              <a:extLst>
                <a:ext uri="{FF2B5EF4-FFF2-40B4-BE49-F238E27FC236}">
                  <a16:creationId xmlns:a16="http://schemas.microsoft.com/office/drawing/2014/main" id="{C1DB2892-E51A-0142-944D-5F096D954069}"/>
                </a:ext>
              </a:extLst>
            </p:cNvPr>
            <p:cNvSpPr/>
            <p:nvPr/>
          </p:nvSpPr>
          <p:spPr>
            <a:xfrm>
              <a:off x="2065064" y="4013891"/>
              <a:ext cx="571552" cy="57155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F56B35-6A00-B04F-83CC-75A92A01611F}"/>
              </a:ext>
            </a:extLst>
          </p:cNvPr>
          <p:cNvGrpSpPr/>
          <p:nvPr/>
        </p:nvGrpSpPr>
        <p:grpSpPr>
          <a:xfrm>
            <a:off x="1642379" y="4082960"/>
            <a:ext cx="996134" cy="996134"/>
            <a:chOff x="5669853" y="4566424"/>
            <a:chExt cx="996134" cy="99613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B23E89-D855-7948-BF45-95CD56254A10}"/>
                </a:ext>
              </a:extLst>
            </p:cNvPr>
            <p:cNvSpPr/>
            <p:nvPr/>
          </p:nvSpPr>
          <p:spPr>
            <a:xfrm>
              <a:off x="5669853" y="4566424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 descr="Branching Diagram">
              <a:extLst>
                <a:ext uri="{FF2B5EF4-FFF2-40B4-BE49-F238E27FC236}">
                  <a16:creationId xmlns:a16="http://schemas.microsoft.com/office/drawing/2014/main" id="{F1480929-0BB3-D240-8FE1-697399775BDE}"/>
                </a:ext>
              </a:extLst>
            </p:cNvPr>
            <p:cNvSpPr/>
            <p:nvPr/>
          </p:nvSpPr>
          <p:spPr>
            <a:xfrm>
              <a:off x="5882144" y="4776960"/>
              <a:ext cx="571552" cy="57155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14355C-5D50-854E-9515-2CC3A0D5AFD2}"/>
              </a:ext>
            </a:extLst>
          </p:cNvPr>
          <p:cNvGrpSpPr/>
          <p:nvPr/>
        </p:nvGrpSpPr>
        <p:grpSpPr>
          <a:xfrm>
            <a:off x="125214" y="5797235"/>
            <a:ext cx="996134" cy="996134"/>
            <a:chOff x="7238334" y="4767897"/>
            <a:chExt cx="996134" cy="99613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311F3C-40EF-8646-9E63-0303CE93BD39}"/>
                </a:ext>
              </a:extLst>
            </p:cNvPr>
            <p:cNvSpPr/>
            <p:nvPr/>
          </p:nvSpPr>
          <p:spPr>
            <a:xfrm>
              <a:off x="7238334" y="4767897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 descr="Bar chart">
              <a:extLst>
                <a:ext uri="{FF2B5EF4-FFF2-40B4-BE49-F238E27FC236}">
                  <a16:creationId xmlns:a16="http://schemas.microsoft.com/office/drawing/2014/main" id="{2406CE6D-29FD-E54A-8FB0-081901635676}"/>
                </a:ext>
              </a:extLst>
            </p:cNvPr>
            <p:cNvSpPr/>
            <p:nvPr/>
          </p:nvSpPr>
          <p:spPr>
            <a:xfrm>
              <a:off x="7419065" y="4980188"/>
              <a:ext cx="571552" cy="57155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78730E-0C3D-2A41-BA65-CCD17CB0EEBD}"/>
              </a:ext>
            </a:extLst>
          </p:cNvPr>
          <p:cNvGrpSpPr/>
          <p:nvPr/>
        </p:nvGrpSpPr>
        <p:grpSpPr>
          <a:xfrm>
            <a:off x="1015202" y="5013392"/>
            <a:ext cx="996134" cy="996134"/>
            <a:chOff x="5597933" y="2930933"/>
            <a:chExt cx="996134" cy="9961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515178-988F-164D-8007-65B77428BF63}"/>
                </a:ext>
              </a:extLst>
            </p:cNvPr>
            <p:cNvSpPr/>
            <p:nvPr/>
          </p:nvSpPr>
          <p:spPr>
            <a:xfrm>
              <a:off x="5597933" y="2930933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 descr="Gavel">
              <a:extLst>
                <a:ext uri="{FF2B5EF4-FFF2-40B4-BE49-F238E27FC236}">
                  <a16:creationId xmlns:a16="http://schemas.microsoft.com/office/drawing/2014/main" id="{488F161F-89C0-F44F-923B-88D067D961CA}"/>
                </a:ext>
              </a:extLst>
            </p:cNvPr>
            <p:cNvSpPr/>
            <p:nvPr/>
          </p:nvSpPr>
          <p:spPr>
            <a:xfrm>
              <a:off x="5787928" y="3144979"/>
              <a:ext cx="571552" cy="57155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14BE0-4071-3942-BA7A-C25F37A2B6D2}"/>
              </a:ext>
            </a:extLst>
          </p:cNvPr>
          <p:cNvGrpSpPr/>
          <p:nvPr/>
        </p:nvGrpSpPr>
        <p:grpSpPr>
          <a:xfrm>
            <a:off x="90986" y="1346541"/>
            <a:ext cx="996134" cy="996134"/>
            <a:chOff x="491676" y="1529470"/>
            <a:chExt cx="996134" cy="99613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89B7F-3BD0-A542-A2E7-D285FB4F2DF3}"/>
                </a:ext>
              </a:extLst>
            </p:cNvPr>
            <p:cNvSpPr/>
            <p:nvPr/>
          </p:nvSpPr>
          <p:spPr>
            <a:xfrm>
              <a:off x="491676" y="1529470"/>
              <a:ext cx="996134" cy="9961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 descr="Gears">
              <a:extLst>
                <a:ext uri="{FF2B5EF4-FFF2-40B4-BE49-F238E27FC236}">
                  <a16:creationId xmlns:a16="http://schemas.microsoft.com/office/drawing/2014/main" id="{96C4CB5D-36FA-234D-BC66-C395F7226115}"/>
                </a:ext>
              </a:extLst>
            </p:cNvPr>
            <p:cNvSpPr/>
            <p:nvPr/>
          </p:nvSpPr>
          <p:spPr>
            <a:xfrm>
              <a:off x="723276" y="1741761"/>
              <a:ext cx="571552" cy="571552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A94E49-C438-B94B-879D-3E5F199B44D4}"/>
              </a:ext>
            </a:extLst>
          </p:cNvPr>
          <p:cNvSpPr txBox="1"/>
          <p:nvPr/>
        </p:nvSpPr>
        <p:spPr>
          <a:xfrm>
            <a:off x="1799046" y="1387679"/>
            <a:ext cx="511546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1507A-9CE9-0849-B3BC-CAFA6B23D2BF}"/>
              </a:ext>
            </a:extLst>
          </p:cNvPr>
          <p:cNvSpPr txBox="1"/>
          <p:nvPr/>
        </p:nvSpPr>
        <p:spPr>
          <a:xfrm>
            <a:off x="2426222" y="2276659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Objectives &amp; Motivation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8CF5C8-346B-9044-B516-8EDDC6B39588}"/>
              </a:ext>
            </a:extLst>
          </p:cNvPr>
          <p:cNvSpPr txBox="1"/>
          <p:nvPr/>
        </p:nvSpPr>
        <p:spPr>
          <a:xfrm>
            <a:off x="2773525" y="3213732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Workflow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44D89-B9E3-144B-9C19-D851D36D3F6E}"/>
              </a:ext>
            </a:extLst>
          </p:cNvPr>
          <p:cNvSpPr txBox="1"/>
          <p:nvPr/>
        </p:nvSpPr>
        <p:spPr>
          <a:xfrm>
            <a:off x="2773525" y="4295251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Results and Insights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A6817-816A-054E-A497-24D9ABA66AC6}"/>
              </a:ext>
            </a:extLst>
          </p:cNvPr>
          <p:cNvSpPr txBox="1"/>
          <p:nvPr/>
        </p:nvSpPr>
        <p:spPr>
          <a:xfrm>
            <a:off x="2348943" y="5375783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4C0FE-04E7-624A-9030-0F95688F9D45}"/>
              </a:ext>
            </a:extLst>
          </p:cNvPr>
          <p:cNvSpPr txBox="1"/>
          <p:nvPr/>
        </p:nvSpPr>
        <p:spPr>
          <a:xfrm>
            <a:off x="1799045" y="6244024"/>
            <a:ext cx="50225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Summary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13128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FB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6FAFD6-0D38-FB92-662F-71C0EEBFB972}"/>
              </a:ext>
            </a:extLst>
          </p:cNvPr>
          <p:cNvSpPr txBox="1"/>
          <p:nvPr/>
        </p:nvSpPr>
        <p:spPr>
          <a:xfrm>
            <a:off x="3294289" y="117073"/>
            <a:ext cx="452301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Raw tweets on Inflation [13</a:t>
            </a:r>
            <a:r>
              <a:rPr lang="en-US" baseline="30000" dirty="0"/>
              <a:t>th</a:t>
            </a:r>
            <a:r>
              <a:rPr lang="en-US" dirty="0"/>
              <a:t> Dec- 16</a:t>
            </a:r>
            <a:r>
              <a:rPr lang="en-US" baseline="30000" dirty="0"/>
              <a:t>th</a:t>
            </a:r>
            <a:r>
              <a:rPr lang="en-US" dirty="0"/>
              <a:t> Dec]</a:t>
            </a:r>
          </a:p>
          <a:p>
            <a:pPr algn="ctr"/>
            <a:r>
              <a:rPr lang="en-US" dirty="0"/>
              <a:t>889928 datapoints 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3D16A52-82F3-566A-8718-E36B27239F40}"/>
              </a:ext>
            </a:extLst>
          </p:cNvPr>
          <p:cNvSpPr/>
          <p:nvPr/>
        </p:nvSpPr>
        <p:spPr>
          <a:xfrm>
            <a:off x="4220937" y="959301"/>
            <a:ext cx="244929" cy="465365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3858596-B3B6-CA78-DB16-66AAA0415105}"/>
              </a:ext>
            </a:extLst>
          </p:cNvPr>
          <p:cNvSpPr/>
          <p:nvPr/>
        </p:nvSpPr>
        <p:spPr>
          <a:xfrm>
            <a:off x="6689272" y="959301"/>
            <a:ext cx="244929" cy="465365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B5D3C-369B-88E0-5BFB-C29B7468E038}"/>
              </a:ext>
            </a:extLst>
          </p:cNvPr>
          <p:cNvSpPr txBox="1"/>
          <p:nvPr/>
        </p:nvSpPr>
        <p:spPr>
          <a:xfrm>
            <a:off x="8009164" y="868817"/>
            <a:ext cx="326571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 data only after </a:t>
            </a:r>
            <a:r>
              <a:rPr lang="en-US" b="1" dirty="0"/>
              <a:t>14</a:t>
            </a:r>
            <a:r>
              <a:rPr lang="en-US" b="1" baseline="30000" dirty="0"/>
              <a:t>th</a:t>
            </a:r>
            <a:r>
              <a:rPr lang="en-US" b="1" dirty="0"/>
              <a:t> Dec</a:t>
            </a:r>
          </a:p>
          <a:p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167543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 data</a:t>
            </a:r>
            <a:r>
              <a:rPr lang="en-US" dirty="0">
                <a:solidFill>
                  <a:schemeClr val="tx1"/>
                </a:solidFill>
              </a:rPr>
              <a:t> points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640C0-EA1E-284E-4C95-63E66EA65137}"/>
              </a:ext>
            </a:extLst>
          </p:cNvPr>
          <p:cNvSpPr txBox="1"/>
          <p:nvPr/>
        </p:nvSpPr>
        <p:spPr>
          <a:xfrm>
            <a:off x="3701142" y="1488624"/>
            <a:ext cx="406309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Remove duplicates, null values,</a:t>
            </a:r>
          </a:p>
          <a:p>
            <a:r>
              <a:rPr lang="en-US" dirty="0">
                <a:solidFill>
                  <a:schemeClr val="tx1"/>
                </a:solidFill>
              </a:rPr>
              <a:t>@ symbols &amp; URLs, stop words, tokenize, Count Vectorize, IDF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05504A3-24E0-C002-8F44-0E7EB4163B80}"/>
              </a:ext>
            </a:extLst>
          </p:cNvPr>
          <p:cNvSpPr/>
          <p:nvPr/>
        </p:nvSpPr>
        <p:spPr>
          <a:xfrm>
            <a:off x="2694214" y="678648"/>
            <a:ext cx="408214" cy="1672999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475BC-5859-488A-2997-C9AE7A27F0DA}"/>
              </a:ext>
            </a:extLst>
          </p:cNvPr>
          <p:cNvSpPr txBox="1"/>
          <p:nvPr/>
        </p:nvSpPr>
        <p:spPr>
          <a:xfrm>
            <a:off x="276574" y="1249576"/>
            <a:ext cx="22951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Preprocessing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5F5B5BF-6733-5702-1F14-862D127375BF}"/>
              </a:ext>
            </a:extLst>
          </p:cNvPr>
          <p:cNvSpPr/>
          <p:nvPr/>
        </p:nvSpPr>
        <p:spPr>
          <a:xfrm>
            <a:off x="5445577" y="2457449"/>
            <a:ext cx="244929" cy="465365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FC85-8EFC-1F37-45BA-6C7E96EF151D}"/>
              </a:ext>
            </a:extLst>
          </p:cNvPr>
          <p:cNvSpPr txBox="1"/>
          <p:nvPr/>
        </p:nvSpPr>
        <p:spPr>
          <a:xfrm>
            <a:off x="4122965" y="2976476"/>
            <a:ext cx="31350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Classify into positive, negative and neutral tweets using Vader Sentiment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DFC7882-CC03-247D-20BE-368783460C70}"/>
              </a:ext>
            </a:extLst>
          </p:cNvPr>
          <p:cNvSpPr/>
          <p:nvPr/>
        </p:nvSpPr>
        <p:spPr>
          <a:xfrm>
            <a:off x="3374574" y="3000969"/>
            <a:ext cx="408214" cy="92333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8D73A9-4C65-619B-02B1-225029EAADC8}"/>
              </a:ext>
            </a:extLst>
          </p:cNvPr>
          <p:cNvSpPr txBox="1"/>
          <p:nvPr/>
        </p:nvSpPr>
        <p:spPr>
          <a:xfrm>
            <a:off x="196289" y="3201024"/>
            <a:ext cx="30980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Sentiment Analysis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88742DDC-393F-C70E-22EA-30B812B930C2}"/>
              </a:ext>
            </a:extLst>
          </p:cNvPr>
          <p:cNvSpPr/>
          <p:nvPr/>
        </p:nvSpPr>
        <p:spPr>
          <a:xfrm>
            <a:off x="5487759" y="3958144"/>
            <a:ext cx="244929" cy="465365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1DEC2B-5560-10CB-D5F0-A3805D90E5BF}"/>
              </a:ext>
            </a:extLst>
          </p:cNvPr>
          <p:cNvSpPr txBox="1"/>
          <p:nvPr/>
        </p:nvSpPr>
        <p:spPr>
          <a:xfrm>
            <a:off x="4392386" y="4464328"/>
            <a:ext cx="28656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Train-Test split</a:t>
            </a:r>
          </a:p>
          <a:p>
            <a:pPr algn="ctr"/>
            <a:r>
              <a:rPr lang="en-CA" b="0" i="0" u="none" strike="noStrike" dirty="0">
                <a:solidFill>
                  <a:schemeClr val="tx1"/>
                </a:solidFill>
                <a:effectLst/>
              </a:rPr>
              <a:t>117213 train and 50330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44936CE1-C503-080B-4171-8A0D5A175FF3}"/>
              </a:ext>
            </a:extLst>
          </p:cNvPr>
          <p:cNvSpPr/>
          <p:nvPr/>
        </p:nvSpPr>
        <p:spPr>
          <a:xfrm>
            <a:off x="5487759" y="5196395"/>
            <a:ext cx="244929" cy="465365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3D9DC0-494C-50FB-AE7D-4C496846D2AB}"/>
              </a:ext>
            </a:extLst>
          </p:cNvPr>
          <p:cNvSpPr txBox="1"/>
          <p:nvPr/>
        </p:nvSpPr>
        <p:spPr>
          <a:xfrm>
            <a:off x="3782788" y="5857657"/>
            <a:ext cx="377734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regression, SVM and Random forest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BB92B6F-3F6E-31EE-0E1D-21581D3D6037}"/>
              </a:ext>
            </a:extLst>
          </p:cNvPr>
          <p:cNvSpPr/>
          <p:nvPr/>
        </p:nvSpPr>
        <p:spPr>
          <a:xfrm>
            <a:off x="3102428" y="5847072"/>
            <a:ext cx="408214" cy="64633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01D0F-C427-0033-EBB9-AAE59C70FF97}"/>
              </a:ext>
            </a:extLst>
          </p:cNvPr>
          <p:cNvSpPr txBox="1"/>
          <p:nvPr/>
        </p:nvSpPr>
        <p:spPr>
          <a:xfrm>
            <a:off x="609597" y="5857657"/>
            <a:ext cx="208461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Predictions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BDE79B-60C4-DBEC-102F-A078E2F3D69F}"/>
              </a:ext>
            </a:extLst>
          </p:cNvPr>
          <p:cNvSpPr txBox="1"/>
          <p:nvPr/>
        </p:nvSpPr>
        <p:spPr>
          <a:xfrm>
            <a:off x="0" y="0"/>
            <a:ext cx="2948683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WORKFLOW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23333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4128</TotalTime>
  <Words>721</Words>
  <Application>Microsoft Macintosh PowerPoint</Application>
  <PresentationFormat>Widescreen</PresentationFormat>
  <Paragraphs>117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Kokonor</vt:lpstr>
      <vt:lpstr>Söhne</vt:lpstr>
      <vt:lpstr>Times New Roman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Deeksha Shetty</dc:creator>
  <cp:lastModifiedBy>Deeksha Shetty</cp:lastModifiedBy>
  <cp:revision>34</cp:revision>
  <dcterms:created xsi:type="dcterms:W3CDTF">2023-01-02T01:18:23Z</dcterms:created>
  <dcterms:modified xsi:type="dcterms:W3CDTF">2023-01-04T23:48:02Z</dcterms:modified>
</cp:coreProperties>
</file>